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858"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421483-C178-432D-92CD-5C000D08A63E}" type="datetimeFigureOut">
              <a:rPr lang="en-US" smtClean="0"/>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97199-D622-4F40-808B-125EA7FCA4C3}" type="slidenum">
              <a:rPr lang="en-US" smtClean="0"/>
              <a:t>‹#›</a:t>
            </a:fld>
            <a:endParaRPr lang="en-US"/>
          </a:p>
        </p:txBody>
      </p:sp>
    </p:spTree>
    <p:extLst>
      <p:ext uri="{BB962C8B-B14F-4D97-AF65-F5344CB8AC3E}">
        <p14:creationId xmlns:p14="http://schemas.microsoft.com/office/powerpoint/2010/main" val="3060926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421483-C178-432D-92CD-5C000D08A63E}" type="datetimeFigureOut">
              <a:rPr lang="en-US" smtClean="0"/>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97199-D622-4F40-808B-125EA7FCA4C3}" type="slidenum">
              <a:rPr lang="en-US" smtClean="0"/>
              <a:t>‹#›</a:t>
            </a:fld>
            <a:endParaRPr lang="en-US"/>
          </a:p>
        </p:txBody>
      </p:sp>
    </p:spTree>
    <p:extLst>
      <p:ext uri="{BB962C8B-B14F-4D97-AF65-F5344CB8AC3E}">
        <p14:creationId xmlns:p14="http://schemas.microsoft.com/office/powerpoint/2010/main" val="3292234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421483-C178-432D-92CD-5C000D08A63E}" type="datetimeFigureOut">
              <a:rPr lang="en-US" smtClean="0"/>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97199-D622-4F40-808B-125EA7FCA4C3}" type="slidenum">
              <a:rPr lang="en-US" smtClean="0"/>
              <a:t>‹#›</a:t>
            </a:fld>
            <a:endParaRPr lang="en-US"/>
          </a:p>
        </p:txBody>
      </p:sp>
    </p:spTree>
    <p:extLst>
      <p:ext uri="{BB962C8B-B14F-4D97-AF65-F5344CB8AC3E}">
        <p14:creationId xmlns:p14="http://schemas.microsoft.com/office/powerpoint/2010/main" val="3606036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421483-C178-432D-92CD-5C000D08A63E}" type="datetimeFigureOut">
              <a:rPr lang="en-US" smtClean="0"/>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97199-D622-4F40-808B-125EA7FCA4C3}" type="slidenum">
              <a:rPr lang="en-US" smtClean="0"/>
              <a:t>‹#›</a:t>
            </a:fld>
            <a:endParaRPr lang="en-US"/>
          </a:p>
        </p:txBody>
      </p:sp>
    </p:spTree>
    <p:extLst>
      <p:ext uri="{BB962C8B-B14F-4D97-AF65-F5344CB8AC3E}">
        <p14:creationId xmlns:p14="http://schemas.microsoft.com/office/powerpoint/2010/main" val="201821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421483-C178-432D-92CD-5C000D08A63E}" type="datetimeFigureOut">
              <a:rPr lang="en-US" smtClean="0"/>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97199-D622-4F40-808B-125EA7FCA4C3}" type="slidenum">
              <a:rPr lang="en-US" smtClean="0"/>
              <a:t>‹#›</a:t>
            </a:fld>
            <a:endParaRPr lang="en-US"/>
          </a:p>
        </p:txBody>
      </p:sp>
    </p:spTree>
    <p:extLst>
      <p:ext uri="{BB962C8B-B14F-4D97-AF65-F5344CB8AC3E}">
        <p14:creationId xmlns:p14="http://schemas.microsoft.com/office/powerpoint/2010/main" val="467353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421483-C178-432D-92CD-5C000D08A63E}" type="datetimeFigureOut">
              <a:rPr lang="en-US" smtClean="0"/>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297199-D622-4F40-808B-125EA7FCA4C3}" type="slidenum">
              <a:rPr lang="en-US" smtClean="0"/>
              <a:t>‹#›</a:t>
            </a:fld>
            <a:endParaRPr lang="en-US"/>
          </a:p>
        </p:txBody>
      </p:sp>
    </p:spTree>
    <p:extLst>
      <p:ext uri="{BB962C8B-B14F-4D97-AF65-F5344CB8AC3E}">
        <p14:creationId xmlns:p14="http://schemas.microsoft.com/office/powerpoint/2010/main" val="275080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421483-C178-432D-92CD-5C000D08A63E}" type="datetimeFigureOut">
              <a:rPr lang="en-US" smtClean="0"/>
              <a:t>3/12/2012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297199-D622-4F40-808B-125EA7FCA4C3}" type="slidenum">
              <a:rPr lang="en-US" smtClean="0"/>
              <a:t>‹#›</a:t>
            </a:fld>
            <a:endParaRPr lang="en-US"/>
          </a:p>
        </p:txBody>
      </p:sp>
    </p:spTree>
    <p:extLst>
      <p:ext uri="{BB962C8B-B14F-4D97-AF65-F5344CB8AC3E}">
        <p14:creationId xmlns:p14="http://schemas.microsoft.com/office/powerpoint/2010/main" val="2653084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421483-C178-432D-92CD-5C000D08A63E}" type="datetimeFigureOut">
              <a:rPr lang="en-US" smtClean="0"/>
              <a:t>3/12/2012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297199-D622-4F40-808B-125EA7FCA4C3}" type="slidenum">
              <a:rPr lang="en-US" smtClean="0"/>
              <a:t>‹#›</a:t>
            </a:fld>
            <a:endParaRPr lang="en-US"/>
          </a:p>
        </p:txBody>
      </p:sp>
    </p:spTree>
    <p:extLst>
      <p:ext uri="{BB962C8B-B14F-4D97-AF65-F5344CB8AC3E}">
        <p14:creationId xmlns:p14="http://schemas.microsoft.com/office/powerpoint/2010/main" val="413075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421483-C178-432D-92CD-5C000D08A63E}" type="datetimeFigureOut">
              <a:rPr lang="en-US" smtClean="0"/>
              <a:t>3/12/2012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297199-D622-4F40-808B-125EA7FCA4C3}" type="slidenum">
              <a:rPr lang="en-US" smtClean="0"/>
              <a:t>‹#›</a:t>
            </a:fld>
            <a:endParaRPr lang="en-US"/>
          </a:p>
        </p:txBody>
      </p:sp>
    </p:spTree>
    <p:extLst>
      <p:ext uri="{BB962C8B-B14F-4D97-AF65-F5344CB8AC3E}">
        <p14:creationId xmlns:p14="http://schemas.microsoft.com/office/powerpoint/2010/main" val="1601961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421483-C178-432D-92CD-5C000D08A63E}" type="datetimeFigureOut">
              <a:rPr lang="en-US" smtClean="0"/>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297199-D622-4F40-808B-125EA7FCA4C3}" type="slidenum">
              <a:rPr lang="en-US" smtClean="0"/>
              <a:t>‹#›</a:t>
            </a:fld>
            <a:endParaRPr lang="en-US"/>
          </a:p>
        </p:txBody>
      </p:sp>
    </p:spTree>
    <p:extLst>
      <p:ext uri="{BB962C8B-B14F-4D97-AF65-F5344CB8AC3E}">
        <p14:creationId xmlns:p14="http://schemas.microsoft.com/office/powerpoint/2010/main" val="4015861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421483-C178-432D-92CD-5C000D08A63E}" type="datetimeFigureOut">
              <a:rPr lang="en-US" smtClean="0"/>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297199-D622-4F40-808B-125EA7FCA4C3}" type="slidenum">
              <a:rPr lang="en-US" smtClean="0"/>
              <a:t>‹#›</a:t>
            </a:fld>
            <a:endParaRPr lang="en-US"/>
          </a:p>
        </p:txBody>
      </p:sp>
    </p:spTree>
    <p:extLst>
      <p:ext uri="{BB962C8B-B14F-4D97-AF65-F5344CB8AC3E}">
        <p14:creationId xmlns:p14="http://schemas.microsoft.com/office/powerpoint/2010/main" val="519427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21483-C178-432D-92CD-5C000D08A63E}" type="datetimeFigureOut">
              <a:rPr lang="en-US" smtClean="0"/>
              <a:t>3/12/2012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297199-D622-4F40-808B-125EA7FCA4C3}" type="slidenum">
              <a:rPr lang="en-US" smtClean="0"/>
              <a:t>‹#›</a:t>
            </a:fld>
            <a:endParaRPr lang="en-US"/>
          </a:p>
        </p:txBody>
      </p:sp>
    </p:spTree>
    <p:extLst>
      <p:ext uri="{BB962C8B-B14F-4D97-AF65-F5344CB8AC3E}">
        <p14:creationId xmlns:p14="http://schemas.microsoft.com/office/powerpoint/2010/main" val="3930959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Velocity and Acceleration</a:t>
            </a:r>
            <a:endParaRPr lang="en-US" dirty="0"/>
          </a:p>
        </p:txBody>
      </p:sp>
      <p:sp>
        <p:nvSpPr>
          <p:cNvPr id="3" name="Subtitle 2"/>
          <p:cNvSpPr>
            <a:spLocks noGrp="1"/>
          </p:cNvSpPr>
          <p:nvPr>
            <p:ph type="subTitle" idx="1"/>
          </p:nvPr>
        </p:nvSpPr>
        <p:spPr/>
        <p:txBody>
          <a:bodyPr/>
          <a:lstStyle/>
          <a:p>
            <a:r>
              <a:rPr lang="en-US" dirty="0" smtClean="0"/>
              <a:t>Direction Matters!</a:t>
            </a:r>
            <a:endParaRPr lang="en-US" dirty="0"/>
          </a:p>
        </p:txBody>
      </p:sp>
    </p:spTree>
    <p:extLst>
      <p:ext uri="{BB962C8B-B14F-4D97-AF65-F5344CB8AC3E}">
        <p14:creationId xmlns:p14="http://schemas.microsoft.com/office/powerpoint/2010/main" val="2128988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Acceleration</a:t>
            </a:r>
            <a:endParaRPr lang="en-US" dirty="0"/>
          </a:p>
        </p:txBody>
      </p:sp>
      <p:sp>
        <p:nvSpPr>
          <p:cNvPr id="3" name="Content Placeholder 2"/>
          <p:cNvSpPr>
            <a:spLocks noGrp="1"/>
          </p:cNvSpPr>
          <p:nvPr>
            <p:ph idx="1"/>
          </p:nvPr>
        </p:nvSpPr>
        <p:spPr/>
        <p:txBody>
          <a:bodyPr/>
          <a:lstStyle/>
          <a:p>
            <a:r>
              <a:rPr lang="en-US" dirty="0" smtClean="0"/>
              <a:t>The amount of acceleration depends on both the change in velocity and the time interval.</a:t>
            </a:r>
          </a:p>
          <a:p>
            <a:r>
              <a:rPr lang="en-US" dirty="0" smtClean="0"/>
              <a:t>The time interval is the amount of time that passed while the change in velocity was taking place.  </a:t>
            </a:r>
            <a:endParaRPr lang="en-US" dirty="0"/>
          </a:p>
          <a:p>
            <a:pPr marL="0" indent="0">
              <a:buNone/>
            </a:pPr>
            <a:endParaRPr lang="en-US" dirty="0"/>
          </a:p>
        </p:txBody>
      </p:sp>
    </p:spTree>
    <p:extLst>
      <p:ext uri="{BB962C8B-B14F-4D97-AF65-F5344CB8AC3E}">
        <p14:creationId xmlns:p14="http://schemas.microsoft.com/office/powerpoint/2010/main" val="3821198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Acceleration</a:t>
            </a:r>
            <a:endParaRPr lang="en-US" dirty="0"/>
          </a:p>
        </p:txBody>
      </p:sp>
      <p:sp>
        <p:nvSpPr>
          <p:cNvPr id="3" name="Content Placeholder 2"/>
          <p:cNvSpPr>
            <a:spLocks noGrp="1"/>
          </p:cNvSpPr>
          <p:nvPr>
            <p:ph idx="1"/>
          </p:nvPr>
        </p:nvSpPr>
        <p:spPr/>
        <p:txBody>
          <a:bodyPr/>
          <a:lstStyle/>
          <a:p>
            <a:r>
              <a:rPr lang="en-US" dirty="0" smtClean="0"/>
              <a:t>The acceleration will be large if the change in velocity is large; it will also be large if the change in velocity occurs in a small time interval.</a:t>
            </a:r>
            <a:endParaRPr lang="en-US" dirty="0"/>
          </a:p>
        </p:txBody>
      </p:sp>
    </p:spTree>
    <p:extLst>
      <p:ext uri="{BB962C8B-B14F-4D97-AF65-F5344CB8AC3E}">
        <p14:creationId xmlns:p14="http://schemas.microsoft.com/office/powerpoint/2010/main" val="3620395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Acceleration</a:t>
            </a:r>
            <a:endParaRPr lang="en-US" dirty="0"/>
          </a:p>
        </p:txBody>
      </p:sp>
      <p:sp>
        <p:nvSpPr>
          <p:cNvPr id="3" name="Content Placeholder 2"/>
          <p:cNvSpPr>
            <a:spLocks noGrp="1"/>
          </p:cNvSpPr>
          <p:nvPr>
            <p:ph idx="1"/>
          </p:nvPr>
        </p:nvSpPr>
        <p:spPr/>
        <p:txBody>
          <a:bodyPr/>
          <a:lstStyle/>
          <a:p>
            <a:r>
              <a:rPr lang="en-US" dirty="0" smtClean="0"/>
              <a:t>To calculate average acceleration, divide the change in velocity by the time interval.  </a:t>
            </a:r>
          </a:p>
          <a:p>
            <a:r>
              <a:rPr lang="en-US" dirty="0" smtClean="0"/>
              <a:t>To find the change in velocity subtract the initial velocity (starting velocity, Vi) from the final velocity, </a:t>
            </a:r>
            <a:r>
              <a:rPr lang="en-US" dirty="0" err="1" smtClean="0"/>
              <a:t>Vf</a:t>
            </a:r>
            <a:r>
              <a:rPr lang="en-US" dirty="0" smtClean="0"/>
              <a:t>.</a:t>
            </a:r>
          </a:p>
          <a:p>
            <a:pPr marL="0" indent="0">
              <a:buNone/>
            </a:pPr>
            <a:r>
              <a:rPr lang="en-US" dirty="0"/>
              <a:t>	</a:t>
            </a:r>
            <a:r>
              <a:rPr lang="en-US" dirty="0" smtClean="0"/>
              <a:t>	a = </a:t>
            </a:r>
            <a:r>
              <a:rPr lang="en-US" u="sng" dirty="0" err="1" smtClean="0"/>
              <a:t>Vf</a:t>
            </a:r>
            <a:r>
              <a:rPr lang="en-US" u="sng" dirty="0" smtClean="0"/>
              <a:t> – Vi </a:t>
            </a:r>
            <a:r>
              <a:rPr lang="en-US" dirty="0" smtClean="0"/>
              <a:t> =       V</a:t>
            </a:r>
            <a:endParaRPr lang="en-US" u="sng" dirty="0" smtClean="0"/>
          </a:p>
          <a:p>
            <a:pPr marL="0" indent="0">
              <a:buNone/>
            </a:pPr>
            <a:r>
              <a:rPr lang="en-US" dirty="0" smtClean="0"/>
              <a:t>			t		t</a:t>
            </a:r>
            <a:endParaRPr lang="en-US" dirty="0"/>
          </a:p>
        </p:txBody>
      </p:sp>
      <p:sp>
        <p:nvSpPr>
          <p:cNvPr id="4" name="Isosceles Triangle 3"/>
          <p:cNvSpPr/>
          <p:nvPr/>
        </p:nvSpPr>
        <p:spPr>
          <a:xfrm>
            <a:off x="4648200" y="4343400"/>
            <a:ext cx="304800" cy="304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4648200" y="4724400"/>
            <a:ext cx="990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119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Units</a:t>
            </a:r>
            <a:endParaRPr lang="en-US" dirty="0"/>
          </a:p>
        </p:txBody>
      </p:sp>
      <p:sp>
        <p:nvSpPr>
          <p:cNvPr id="3" name="Content Placeholder 2"/>
          <p:cNvSpPr>
            <a:spLocks noGrp="1"/>
          </p:cNvSpPr>
          <p:nvPr>
            <p:ph idx="1"/>
          </p:nvPr>
        </p:nvSpPr>
        <p:spPr/>
        <p:txBody>
          <a:bodyPr/>
          <a:lstStyle/>
          <a:p>
            <a:r>
              <a:rPr lang="en-US" dirty="0" smtClean="0"/>
              <a:t>Be sure to include all of the proper units and algebraic signs when calculating acceleration.</a:t>
            </a:r>
          </a:p>
          <a:p>
            <a:endParaRPr lang="en-US" dirty="0"/>
          </a:p>
          <a:p>
            <a:r>
              <a:rPr lang="en-US" dirty="0" smtClean="0"/>
              <a:t>Velocity = meters per second (m/s)</a:t>
            </a:r>
          </a:p>
          <a:p>
            <a:r>
              <a:rPr lang="en-US" dirty="0" smtClean="0"/>
              <a:t>Time = seconds (s)</a:t>
            </a:r>
          </a:p>
          <a:p>
            <a:r>
              <a:rPr lang="en-US" dirty="0" smtClean="0"/>
              <a:t>Acceleration = meters/second/second = meters per second squared.</a:t>
            </a:r>
            <a:endParaRPr lang="en-US" dirty="0"/>
          </a:p>
        </p:txBody>
      </p:sp>
    </p:spTree>
    <p:extLst>
      <p:ext uri="{BB962C8B-B14F-4D97-AF65-F5344CB8AC3E}">
        <p14:creationId xmlns:p14="http://schemas.microsoft.com/office/powerpoint/2010/main" val="2248889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Acceleration</a:t>
            </a:r>
            <a:endParaRPr lang="en-US" dirty="0"/>
          </a:p>
        </p:txBody>
      </p:sp>
      <p:sp>
        <p:nvSpPr>
          <p:cNvPr id="3" name="Content Placeholder 2"/>
          <p:cNvSpPr>
            <a:spLocks noGrp="1"/>
          </p:cNvSpPr>
          <p:nvPr>
            <p:ph idx="1"/>
          </p:nvPr>
        </p:nvSpPr>
        <p:spPr/>
        <p:txBody>
          <a:bodyPr/>
          <a:lstStyle/>
          <a:p>
            <a:r>
              <a:rPr lang="en-US" dirty="0" smtClean="0"/>
              <a:t>You can see from the equation that acceleration will be positive if the object is speeding up and negative if it is slowing down.</a:t>
            </a:r>
          </a:p>
          <a:p>
            <a:r>
              <a:rPr lang="en-US" dirty="0" smtClean="0"/>
              <a:t>Be careful to correctly identify the initial velocity and final velocity.  If you confuse them, the acceleration will have the wrong sign (positive or negative).</a:t>
            </a:r>
            <a:endParaRPr lang="en-US" dirty="0"/>
          </a:p>
        </p:txBody>
      </p:sp>
    </p:spTree>
    <p:extLst>
      <p:ext uri="{BB962C8B-B14F-4D97-AF65-F5344CB8AC3E}">
        <p14:creationId xmlns:p14="http://schemas.microsoft.com/office/powerpoint/2010/main" val="31262768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Problems</a:t>
            </a:r>
            <a:endParaRPr lang="en-US" dirty="0"/>
          </a:p>
        </p:txBody>
      </p:sp>
      <p:sp>
        <p:nvSpPr>
          <p:cNvPr id="3" name="Content Placeholder 2"/>
          <p:cNvSpPr>
            <a:spLocks noGrp="1"/>
          </p:cNvSpPr>
          <p:nvPr>
            <p:ph idx="1"/>
          </p:nvPr>
        </p:nvSpPr>
        <p:spPr/>
        <p:txBody>
          <a:bodyPr/>
          <a:lstStyle/>
          <a:p>
            <a:r>
              <a:rPr lang="en-US" dirty="0" smtClean="0"/>
              <a:t>A car’s velocity changes from 0 m/s to 30 m/s  10 seconds later.  Calculate the car’s average acceleration.</a:t>
            </a:r>
            <a:endParaRPr lang="en-US" dirty="0"/>
          </a:p>
        </p:txBody>
      </p:sp>
    </p:spTree>
    <p:extLst>
      <p:ext uri="{BB962C8B-B14F-4D97-AF65-F5344CB8AC3E}">
        <p14:creationId xmlns:p14="http://schemas.microsoft.com/office/powerpoint/2010/main" val="5105205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Problems</a:t>
            </a:r>
            <a:endParaRPr lang="en-US" dirty="0"/>
          </a:p>
        </p:txBody>
      </p:sp>
      <p:sp>
        <p:nvSpPr>
          <p:cNvPr id="3" name="Content Placeholder 2"/>
          <p:cNvSpPr>
            <a:spLocks noGrp="1"/>
          </p:cNvSpPr>
          <p:nvPr>
            <p:ph idx="1"/>
          </p:nvPr>
        </p:nvSpPr>
        <p:spPr/>
        <p:txBody>
          <a:bodyPr/>
          <a:lstStyle/>
          <a:p>
            <a:r>
              <a:rPr lang="en-US" dirty="0" smtClean="0"/>
              <a:t>As a roller coaster starts down a hill, its speed is 10 m/s.  Three seconds later, its speed is 32 m/s at the bottom of the hill.  What is the roller coasters acceleration?</a:t>
            </a:r>
            <a:endParaRPr lang="en-US" dirty="0"/>
          </a:p>
        </p:txBody>
      </p:sp>
    </p:spTree>
    <p:extLst>
      <p:ext uri="{BB962C8B-B14F-4D97-AF65-F5344CB8AC3E}">
        <p14:creationId xmlns:p14="http://schemas.microsoft.com/office/powerpoint/2010/main" val="3268771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Problems</a:t>
            </a:r>
            <a:endParaRPr lang="en-US" dirty="0"/>
          </a:p>
        </p:txBody>
      </p:sp>
      <p:sp>
        <p:nvSpPr>
          <p:cNvPr id="3" name="Content Placeholder 2"/>
          <p:cNvSpPr>
            <a:spLocks noGrp="1"/>
          </p:cNvSpPr>
          <p:nvPr>
            <p:ph idx="1"/>
          </p:nvPr>
        </p:nvSpPr>
        <p:spPr/>
        <p:txBody>
          <a:bodyPr/>
          <a:lstStyle/>
          <a:p>
            <a:r>
              <a:rPr lang="en-US" dirty="0" smtClean="0"/>
              <a:t>A swimmer speeds up from 1.1 m/s to 1.3 m/s during the last 20 s of a race.  What is the acceleration during this interval?</a:t>
            </a:r>
            <a:endParaRPr lang="en-US" dirty="0"/>
          </a:p>
        </p:txBody>
      </p:sp>
    </p:spTree>
    <p:extLst>
      <p:ext uri="{BB962C8B-B14F-4D97-AF65-F5344CB8AC3E}">
        <p14:creationId xmlns:p14="http://schemas.microsoft.com/office/powerpoint/2010/main" val="1616268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a:t>
            </a:r>
            <a:endParaRPr lang="en-US" dirty="0"/>
          </a:p>
        </p:txBody>
      </p:sp>
      <p:sp>
        <p:nvSpPr>
          <p:cNvPr id="3" name="Content Placeholder 2"/>
          <p:cNvSpPr>
            <a:spLocks noGrp="1"/>
          </p:cNvSpPr>
          <p:nvPr>
            <p:ph idx="1"/>
          </p:nvPr>
        </p:nvSpPr>
        <p:spPr/>
        <p:txBody>
          <a:bodyPr/>
          <a:lstStyle/>
          <a:p>
            <a:r>
              <a:rPr lang="en-US" dirty="0" smtClean="0"/>
              <a:t>You are in the mid-west visiting relatives when you turn on the radio and hear the tail end of a news story about a tornado sighting.  The storm is moving at a speed of 60 km/h and has just left a town 10 km north of your location.</a:t>
            </a:r>
          </a:p>
          <a:p>
            <a:r>
              <a:rPr lang="en-US" dirty="0" smtClean="0"/>
              <a:t>Should you be worried?  </a:t>
            </a:r>
            <a:endParaRPr lang="en-US" dirty="0"/>
          </a:p>
          <a:p>
            <a:r>
              <a:rPr lang="en-US" dirty="0" smtClean="0"/>
              <a:t>What other information would be helpful?  </a:t>
            </a:r>
            <a:endParaRPr lang="en-US" dirty="0"/>
          </a:p>
        </p:txBody>
      </p:sp>
    </p:spTree>
    <p:extLst>
      <p:ext uri="{BB962C8B-B14F-4D97-AF65-F5344CB8AC3E}">
        <p14:creationId xmlns:p14="http://schemas.microsoft.com/office/powerpoint/2010/main" val="1712101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a:t>
            </a:r>
            <a:endParaRPr lang="en-US" dirty="0"/>
          </a:p>
        </p:txBody>
      </p:sp>
      <p:sp>
        <p:nvSpPr>
          <p:cNvPr id="3" name="Content Placeholder 2"/>
          <p:cNvSpPr>
            <a:spLocks noGrp="1"/>
          </p:cNvSpPr>
          <p:nvPr>
            <p:ph idx="1"/>
          </p:nvPr>
        </p:nvSpPr>
        <p:spPr/>
        <p:txBody>
          <a:bodyPr/>
          <a:lstStyle/>
          <a:p>
            <a:r>
              <a:rPr lang="en-US" dirty="0" smtClean="0"/>
              <a:t>Unfortunately, you don’t have enough information.  Knowing only the speed of the storm isn’t much help.  Speed only describes how fast something is moving.  </a:t>
            </a:r>
            <a:endParaRPr lang="en-US" dirty="0"/>
          </a:p>
        </p:txBody>
      </p:sp>
    </p:spTree>
    <p:extLst>
      <p:ext uri="{BB962C8B-B14F-4D97-AF65-F5344CB8AC3E}">
        <p14:creationId xmlns:p14="http://schemas.microsoft.com/office/powerpoint/2010/main" val="3015379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a:t>
            </a:r>
            <a:endParaRPr lang="en-US" dirty="0"/>
          </a:p>
        </p:txBody>
      </p:sp>
      <p:sp>
        <p:nvSpPr>
          <p:cNvPr id="3" name="Content Placeholder 2"/>
          <p:cNvSpPr>
            <a:spLocks noGrp="1"/>
          </p:cNvSpPr>
          <p:nvPr>
            <p:ph idx="1"/>
          </p:nvPr>
        </p:nvSpPr>
        <p:spPr/>
        <p:txBody>
          <a:bodyPr/>
          <a:lstStyle/>
          <a:p>
            <a:r>
              <a:rPr lang="en-US" dirty="0" smtClean="0"/>
              <a:t>You also need to know the direction the storm is traveling.  In other words, you need to know the velocity of the storm.</a:t>
            </a:r>
          </a:p>
          <a:p>
            <a:r>
              <a:rPr lang="en-US" dirty="0" smtClean="0"/>
              <a:t>Velocity describes both the speed and the direction of an object.</a:t>
            </a:r>
            <a:endParaRPr lang="en-US" dirty="0"/>
          </a:p>
        </p:txBody>
      </p:sp>
    </p:spTree>
    <p:extLst>
      <p:ext uri="{BB962C8B-B14F-4D97-AF65-F5344CB8AC3E}">
        <p14:creationId xmlns:p14="http://schemas.microsoft.com/office/powerpoint/2010/main" val="3573952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a:t>
            </a:r>
            <a:endParaRPr lang="en-US" dirty="0"/>
          </a:p>
        </p:txBody>
      </p:sp>
      <p:sp>
        <p:nvSpPr>
          <p:cNvPr id="3" name="Content Placeholder 2"/>
          <p:cNvSpPr>
            <a:spLocks noGrp="1"/>
          </p:cNvSpPr>
          <p:nvPr>
            <p:ph idx="1"/>
          </p:nvPr>
        </p:nvSpPr>
        <p:spPr/>
        <p:txBody>
          <a:bodyPr/>
          <a:lstStyle/>
          <a:p>
            <a:r>
              <a:rPr lang="en-US" dirty="0" smtClean="0"/>
              <a:t>Picture </a:t>
            </a:r>
            <a:r>
              <a:rPr lang="en-US" dirty="0" smtClean="0"/>
              <a:t>two motorcycles </a:t>
            </a:r>
            <a:r>
              <a:rPr lang="en-US" dirty="0" smtClean="0"/>
              <a:t>racing down the highway at 100 km/h in the opposite </a:t>
            </a:r>
            <a:r>
              <a:rPr lang="en-US" dirty="0" smtClean="0"/>
              <a:t>direction.  </a:t>
            </a:r>
            <a:r>
              <a:rPr lang="en-US" dirty="0" smtClean="0"/>
              <a:t>The speeds of the motorcycles are the same, but their directions are different because the motorcycles are not moving the same direction.</a:t>
            </a:r>
          </a:p>
          <a:p>
            <a:r>
              <a:rPr lang="en-US" dirty="0" smtClean="0"/>
              <a:t>Do the motorcycles have the same velocity?</a:t>
            </a:r>
            <a:endParaRPr lang="en-US" dirty="0"/>
          </a:p>
        </p:txBody>
      </p:sp>
    </p:spTree>
    <p:extLst>
      <p:ext uri="{BB962C8B-B14F-4D97-AF65-F5344CB8AC3E}">
        <p14:creationId xmlns:p14="http://schemas.microsoft.com/office/powerpoint/2010/main" val="371492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 and Acceleration</a:t>
            </a:r>
            <a:endParaRPr lang="en-US" dirty="0"/>
          </a:p>
        </p:txBody>
      </p:sp>
      <p:sp>
        <p:nvSpPr>
          <p:cNvPr id="3" name="Content Placeholder 2"/>
          <p:cNvSpPr>
            <a:spLocks noGrp="1"/>
          </p:cNvSpPr>
          <p:nvPr>
            <p:ph idx="1"/>
          </p:nvPr>
        </p:nvSpPr>
        <p:spPr/>
        <p:txBody>
          <a:bodyPr/>
          <a:lstStyle/>
          <a:p>
            <a:r>
              <a:rPr lang="en-US" dirty="0" smtClean="0"/>
              <a:t>You learned earlier that speed isn’t always constant.  Like speed, velocity may also change.  Unlike speed, the velocity of an object can change even if the speed of the object remains constant. </a:t>
            </a:r>
          </a:p>
          <a:p>
            <a:r>
              <a:rPr lang="en-US" dirty="0" smtClean="0"/>
              <a:t>In your team, come up with an example of an object that has changed it’s velocity but not it’s speed. </a:t>
            </a:r>
            <a:endParaRPr lang="en-US" dirty="0"/>
          </a:p>
        </p:txBody>
      </p:sp>
    </p:spTree>
    <p:extLst>
      <p:ext uri="{BB962C8B-B14F-4D97-AF65-F5344CB8AC3E}">
        <p14:creationId xmlns:p14="http://schemas.microsoft.com/office/powerpoint/2010/main" val="1779907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Acceleration</a:t>
            </a:r>
            <a:endParaRPr lang="en-US" dirty="0"/>
          </a:p>
        </p:txBody>
      </p:sp>
      <p:sp>
        <p:nvSpPr>
          <p:cNvPr id="3" name="Content Placeholder 2"/>
          <p:cNvSpPr>
            <a:spLocks noGrp="1"/>
          </p:cNvSpPr>
          <p:nvPr>
            <p:ph idx="1"/>
          </p:nvPr>
        </p:nvSpPr>
        <p:spPr/>
        <p:txBody>
          <a:bodyPr/>
          <a:lstStyle/>
          <a:p>
            <a:r>
              <a:rPr lang="en-US" dirty="0" smtClean="0"/>
              <a:t>For example, if a car goes around a curve in the road, its direction changes.  Even if the speed remains the same, the velocity changes because the direction changes.</a:t>
            </a:r>
          </a:p>
          <a:p>
            <a:r>
              <a:rPr lang="en-US" dirty="0" smtClean="0"/>
              <a:t>Acceleration is the rate of change of velocity.</a:t>
            </a:r>
          </a:p>
          <a:p>
            <a:endParaRPr lang="en-US" dirty="0"/>
          </a:p>
        </p:txBody>
      </p:sp>
    </p:spTree>
    <p:extLst>
      <p:ext uri="{BB962C8B-B14F-4D97-AF65-F5344CB8AC3E}">
        <p14:creationId xmlns:p14="http://schemas.microsoft.com/office/powerpoint/2010/main" val="1493456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Acceleration</a:t>
            </a:r>
            <a:endParaRPr lang="en-US" dirty="0"/>
          </a:p>
        </p:txBody>
      </p:sp>
      <p:sp>
        <p:nvSpPr>
          <p:cNvPr id="3" name="Content Placeholder 2"/>
          <p:cNvSpPr>
            <a:spLocks noGrp="1"/>
          </p:cNvSpPr>
          <p:nvPr>
            <p:ph idx="1"/>
          </p:nvPr>
        </p:nvSpPr>
        <p:spPr/>
        <p:txBody>
          <a:bodyPr/>
          <a:lstStyle/>
          <a:p>
            <a:r>
              <a:rPr lang="en-US" dirty="0" smtClean="0"/>
              <a:t>Because velocity includes both speed and direction, if either one changes, velocity will change.</a:t>
            </a:r>
          </a:p>
          <a:p>
            <a:r>
              <a:rPr lang="en-US" dirty="0" smtClean="0"/>
              <a:t>In other words, acceleration can occur through a change in speed or a change in direction.</a:t>
            </a:r>
            <a:endParaRPr lang="en-US" dirty="0"/>
          </a:p>
        </p:txBody>
      </p:sp>
    </p:spTree>
    <p:extLst>
      <p:ext uri="{BB962C8B-B14F-4D97-AF65-F5344CB8AC3E}">
        <p14:creationId xmlns:p14="http://schemas.microsoft.com/office/powerpoint/2010/main" val="3074994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Acceleration</a:t>
            </a:r>
            <a:endParaRPr lang="en-US" dirty="0"/>
          </a:p>
        </p:txBody>
      </p:sp>
      <p:sp>
        <p:nvSpPr>
          <p:cNvPr id="3" name="Content Placeholder 2"/>
          <p:cNvSpPr>
            <a:spLocks noGrp="1"/>
          </p:cNvSpPr>
          <p:nvPr>
            <p:ph idx="1"/>
          </p:nvPr>
        </p:nvSpPr>
        <p:spPr/>
        <p:txBody>
          <a:bodyPr/>
          <a:lstStyle/>
          <a:p>
            <a:r>
              <a:rPr lang="en-US" dirty="0" smtClean="0"/>
              <a:t>If acceleration is in the same direction as velocity (like when you speed up in a car), then acceleration is positive.  </a:t>
            </a:r>
          </a:p>
          <a:p>
            <a:r>
              <a:rPr lang="en-US" dirty="0" smtClean="0"/>
              <a:t>If they are in opposite directions (like when you slow down in a car), then acceleration is negative.</a:t>
            </a:r>
          </a:p>
          <a:p>
            <a:pPr marL="0" indent="0">
              <a:buNone/>
            </a:pPr>
            <a:r>
              <a:rPr lang="en-US" dirty="0" smtClean="0">
                <a:hlinkClick r:id="rId2" action="ppaction://hlinksldjump"/>
              </a:rPr>
              <a:t>http://phet.colorado.edu/en/simulation/ladybug-motion-2d</a:t>
            </a:r>
            <a:endParaRPr lang="en-US" dirty="0"/>
          </a:p>
        </p:txBody>
      </p:sp>
    </p:spTree>
    <p:extLst>
      <p:ext uri="{BB962C8B-B14F-4D97-AF65-F5344CB8AC3E}">
        <p14:creationId xmlns:p14="http://schemas.microsoft.com/office/powerpoint/2010/main" val="4125604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1343</TotalTime>
  <Words>670</Words>
  <Application>Microsoft Office PowerPoint</Application>
  <PresentationFormat>On-screen Show (4:3)</PresentationFormat>
  <Paragraphs>52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Velocity and Acceleration</vt:lpstr>
      <vt:lpstr>Velocity</vt:lpstr>
      <vt:lpstr>Velocity</vt:lpstr>
      <vt:lpstr>Velocity</vt:lpstr>
      <vt:lpstr>Velocity</vt:lpstr>
      <vt:lpstr>Velocity and Acceleration</vt:lpstr>
      <vt:lpstr>Acceleration</vt:lpstr>
      <vt:lpstr>Acceleration</vt:lpstr>
      <vt:lpstr>Acceleration</vt:lpstr>
      <vt:lpstr>Acceleration</vt:lpstr>
      <vt:lpstr>Acceleration</vt:lpstr>
      <vt:lpstr>Calculating Acceleration</vt:lpstr>
      <vt:lpstr>Units</vt:lpstr>
      <vt:lpstr>Calculating Acceleration</vt:lpstr>
      <vt:lpstr>Example Problems</vt:lpstr>
      <vt:lpstr>Example Problems</vt:lpstr>
      <vt:lpstr>Example Problems</vt:lpstr>
    </vt:vector>
  </TitlesOfParts>
  <Company>WCSD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Velocity and Acceleration</dc:title>
  <dc:creator>Nicolai, Amy</dc:creator>
  <cp:lastModifiedBy>Nicolai, Amy</cp:lastModifiedBy>
  <cp:revision>8</cp:revision>
  <dcterms:created xsi:type="dcterms:W3CDTF">2012-03-09T00:06:53Z</dcterms:created>
  <dcterms:modified xsi:type="dcterms:W3CDTF">2012-03-13T16:48:53Z</dcterms:modified>
</cp:coreProperties>
</file>