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3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6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9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0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2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2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1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0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0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2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06695-CDCA-A744-8E96-2F3112EB3DE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4133-9EC8-4845-BAC9-16CBEC45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2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Chemical reactions can be classified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93725" y="1077913"/>
            <a:ext cx="76358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u="sng"/>
              <a:t>Synthesis Reaction</a:t>
            </a:r>
            <a:r>
              <a:rPr lang="en-US" sz="2800"/>
              <a:t> – combines two or more simpler reactants to form new, more complex products</a:t>
            </a:r>
            <a:r>
              <a:rPr lang="en-US" sz="1800"/>
              <a:t>.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979488" y="4362450"/>
            <a:ext cx="814387" cy="852488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N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1681163" y="4368800"/>
            <a:ext cx="814387" cy="852488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N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3632200" y="3903663"/>
            <a:ext cx="814388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4318000" y="3916363"/>
            <a:ext cx="814388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3657600" y="5186363"/>
            <a:ext cx="814388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4343400" y="5199063"/>
            <a:ext cx="814388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316038" y="2232025"/>
            <a:ext cx="933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400"/>
              <a:t>N</a:t>
            </a:r>
            <a:r>
              <a:rPr lang="en-US" sz="5400" baseline="-25000"/>
              <a:t>2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724150" y="2273300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656013" y="2260600"/>
            <a:ext cx="13525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400"/>
              <a:t>2O</a:t>
            </a:r>
            <a:r>
              <a:rPr lang="en-US" sz="5400" baseline="-25000"/>
              <a:t>2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5514975" y="2711450"/>
            <a:ext cx="6794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754813" y="2297113"/>
            <a:ext cx="16637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2NO</a:t>
            </a:r>
            <a:r>
              <a:rPr lang="en-US" sz="4800" baseline="-25000"/>
              <a:t>2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787650" y="4356100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5667375" y="4768850"/>
            <a:ext cx="6794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247775" y="3063875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Nitrogen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740150" y="3082925"/>
            <a:ext cx="97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Oxygen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667500" y="3054350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Nitrogen Dioxide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933450" y="5465763"/>
            <a:ext cx="76517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7200"/>
              <a:t>Simple to complex</a:t>
            </a:r>
          </a:p>
        </p:txBody>
      </p:sp>
    </p:spTree>
    <p:extLst>
      <p:ext uri="{BB962C8B-B14F-4D97-AF65-F5344CB8AC3E}">
        <p14:creationId xmlns:p14="http://schemas.microsoft.com/office/powerpoint/2010/main" val="143595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58385 0.2032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84" y="10162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66597 -0.1731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99" y="-8657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3125 -0.0414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25" y="-208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35677 -0.0414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30" y="-208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30816 -0.0018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-93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35122 1.11111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52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 animBg="1"/>
      <p:bldP spid="8197" grpId="1" animBg="1"/>
      <p:bldP spid="8199" grpId="0" animBg="1"/>
      <p:bldP spid="8199" grpId="1" animBg="1"/>
      <p:bldP spid="8200" grpId="0" animBg="1"/>
      <p:bldP spid="8200" grpId="1" animBg="1"/>
      <p:bldP spid="8201" grpId="0" animBg="1"/>
      <p:bldP spid="8201" grpId="1" animBg="1"/>
      <p:bldP spid="8202" grpId="0" animBg="1"/>
      <p:bldP spid="8202" grpId="1" animBg="1"/>
      <p:bldP spid="8203" grpId="0" animBg="1"/>
      <p:bldP spid="8203" grpId="1" animBg="1"/>
      <p:bldP spid="8205" grpId="0"/>
      <p:bldP spid="8206" grpId="0"/>
      <p:bldP spid="8207" grpId="0"/>
      <p:bldP spid="8208" grpId="0" animBg="1"/>
      <p:bldP spid="8209" grpId="0"/>
      <p:bldP spid="8210" grpId="0"/>
      <p:bldP spid="8210" grpId="1"/>
      <p:bldP spid="8211" grpId="0" animBg="1"/>
      <p:bldP spid="8211" grpId="1" animBg="1"/>
      <p:bldP spid="8212" grpId="0"/>
      <p:bldP spid="8213" grpId="0"/>
      <p:bldP spid="8214" grpId="0"/>
      <p:bldP spid="82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Chemical reactions can be classified</a:t>
            </a:r>
          </a:p>
        </p:txBody>
      </p:sp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609600" y="1123950"/>
            <a:ext cx="7331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u="sng"/>
              <a:t>Decomposition reaction</a:t>
            </a:r>
            <a:r>
              <a:rPr lang="en-US" sz="2800"/>
              <a:t> – breaks a reactant into two or more simpler products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95363" y="2105025"/>
            <a:ext cx="15382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2H</a:t>
            </a:r>
            <a:r>
              <a:rPr lang="en-US" sz="4400" baseline="-25000"/>
              <a:t>2</a:t>
            </a:r>
            <a:r>
              <a:rPr lang="en-US" sz="4400"/>
              <a:t>O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66838" y="28575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Water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890838" y="2508250"/>
            <a:ext cx="655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44975" y="2111375"/>
            <a:ext cx="11033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2H</a:t>
            </a:r>
            <a:r>
              <a:rPr lang="en-US" sz="4400" baseline="-25000"/>
              <a:t>2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584825" y="2085975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753225" y="2147888"/>
            <a:ext cx="823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O</a:t>
            </a:r>
            <a:r>
              <a:rPr lang="en-US" sz="4400" baseline="-25000"/>
              <a:t>2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157663" y="2868613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Hydrogen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646863" y="285908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Oxygen</a:t>
            </a:r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1395413" y="4125913"/>
            <a:ext cx="814387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2027238" y="380523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1039813" y="381158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890838" y="5124450"/>
            <a:ext cx="655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1395413" y="5624513"/>
            <a:ext cx="814387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2027238" y="530383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1039813" y="531018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610225" y="4079875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735013" y="5156200"/>
            <a:ext cx="77025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7200"/>
              <a:t>Complex to simple</a:t>
            </a:r>
          </a:p>
        </p:txBody>
      </p:sp>
    </p:spTree>
    <p:extLst>
      <p:ext uri="{BB962C8B-B14F-4D97-AF65-F5344CB8AC3E}">
        <p14:creationId xmlns:p14="http://schemas.microsoft.com/office/powerpoint/2010/main" val="313763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37396 -0.0344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98" y="-173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31077 -0.0358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38" y="-180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37309 -0.0576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-2894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0.31494 -0.0576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-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55538 -0.0270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60" y="-1366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32 0.00347 L 0.63785 -0.2469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08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 animBg="1"/>
      <p:bldP spid="9225" grpId="0"/>
      <p:bldP spid="9226" grpId="0"/>
      <p:bldP spid="9227" grpId="0"/>
      <p:bldP spid="9228" grpId="0"/>
      <p:bldP spid="9229" grpId="0"/>
      <p:bldP spid="9230" grpId="0" animBg="1"/>
      <p:bldP spid="9230" grpId="1" animBg="1"/>
      <p:bldP spid="9231" grpId="0" animBg="1"/>
      <p:bldP spid="9231" grpId="1" animBg="1"/>
      <p:bldP spid="9233" grpId="0" animBg="1"/>
      <p:bldP spid="9233" grpId="1" animBg="1"/>
      <p:bldP spid="9234" grpId="0" animBg="1"/>
      <p:bldP spid="9235" grpId="0" animBg="1"/>
      <p:bldP spid="9235" grpId="1" animBg="1"/>
      <p:bldP spid="9236" grpId="0" animBg="1"/>
      <p:bldP spid="9236" grpId="1" animBg="1"/>
      <p:bldP spid="9237" grpId="0" animBg="1"/>
      <p:bldP spid="9237" grpId="1" animBg="1"/>
      <p:bldP spid="9238" grpId="0"/>
      <p:bldP spid="92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0" y="-119063"/>
            <a:ext cx="9144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Chemical reactions can be classified</a:t>
            </a:r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457200" y="806450"/>
            <a:ext cx="868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u="sng"/>
              <a:t>Combustion Reaction</a:t>
            </a:r>
            <a:r>
              <a:rPr lang="en-US" sz="2800"/>
              <a:t> – always involves oxygen (O</a:t>
            </a:r>
            <a:r>
              <a:rPr lang="en-US" sz="2800" baseline="-25000"/>
              <a:t>2</a:t>
            </a:r>
            <a:r>
              <a:rPr lang="en-US" sz="2800"/>
              <a:t>) as a reactant.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816225" y="3729038"/>
            <a:ext cx="814388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819150" y="4252913"/>
            <a:ext cx="814388" cy="8524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C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14363" y="1611313"/>
            <a:ext cx="11953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CH</a:t>
            </a:r>
            <a:r>
              <a:rPr lang="en-US" sz="4400" baseline="-25000"/>
              <a:t>4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3535363" y="3732213"/>
            <a:ext cx="814387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2811463" y="5033963"/>
            <a:ext cx="814387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3549650" y="5018088"/>
            <a:ext cx="814388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756400" y="1641475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+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173288" y="4302125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+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713038" y="1660525"/>
            <a:ext cx="11350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2O</a:t>
            </a:r>
            <a:r>
              <a:rPr lang="en-US" sz="4400" baseline="-25000"/>
              <a:t>2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410075" y="2051050"/>
            <a:ext cx="6794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253038" y="1685925"/>
            <a:ext cx="12271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CO</a:t>
            </a:r>
            <a:r>
              <a:rPr lang="en-US" sz="4400" baseline="-25000"/>
              <a:t>2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006600" y="1666875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+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462838" y="1698625"/>
            <a:ext cx="15382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2H</a:t>
            </a:r>
            <a:r>
              <a:rPr lang="en-US" sz="4400" baseline="-25000"/>
              <a:t>2</a:t>
            </a:r>
            <a:r>
              <a:rPr lang="en-US" sz="4400"/>
              <a:t>O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49288" y="2362200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Methane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713038" y="2386013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Oxygen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924425" y="2360613"/>
            <a:ext cx="175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Carbon Dioxide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7680325" y="23368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Water</a:t>
            </a:r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4371975" y="4692650"/>
            <a:ext cx="6794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826250" y="4119563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+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1466850" y="4017963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433388" y="4746625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1487488" y="4752975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455613" y="402748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pic>
        <p:nvPicPr>
          <p:cNvPr id="10269" name="Picture 29" descr="Flame-04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1531938"/>
            <a:ext cx="7937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0" name="Picture 30" descr="Flame-04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4171950"/>
            <a:ext cx="7937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5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506 -0.06667 " pathEditMode="relative" ptsTypes="AA">
                                      <p:cBhvr>
                                        <p:cTn id="98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22153 -0.070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-3542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0.24323 -0.073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243 -0.26667 " pathEditMode="relative" ptsTypes="AA">
                                      <p:cBhvr>
                                        <p:cTn id="111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L 0.43924 0.0233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2" y="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5261 -0.14236 " pathEditMode="relative" ptsTypes="AA">
                                      <p:cBhvr>
                                        <p:cTn id="116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2708 -0.1386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0.74861 0.0377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31" y="187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7217 0.03426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76" y="1713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6" grpId="1" animBg="1"/>
      <p:bldP spid="10248" grpId="0" animBg="1"/>
      <p:bldP spid="10248" grpId="1" animBg="1"/>
      <p:bldP spid="10249" grpId="0"/>
      <p:bldP spid="10253" grpId="0" animBg="1"/>
      <p:bldP spid="10253" grpId="1" animBg="1"/>
      <p:bldP spid="10255" grpId="0" animBg="1"/>
      <p:bldP spid="10255" grpId="1" animBg="1"/>
      <p:bldP spid="10254" grpId="0" animBg="1"/>
      <p:bldP spid="10254" grpId="1" animBg="1"/>
      <p:bldP spid="10256" grpId="0"/>
      <p:bldP spid="10257" grpId="0"/>
      <p:bldP spid="10257" grpId="1"/>
      <p:bldP spid="10258" grpId="0"/>
      <p:bldP spid="10259" grpId="0" animBg="1"/>
      <p:bldP spid="10260" grpId="0"/>
      <p:bldP spid="10261" grpId="0"/>
      <p:bldP spid="10262" grpId="0"/>
      <p:bldP spid="10263" grpId="0"/>
      <p:bldP spid="10264" grpId="0"/>
      <p:bldP spid="10265" grpId="0"/>
      <p:bldP spid="10266" grpId="0"/>
      <p:bldP spid="10267" grpId="0" animBg="1"/>
      <p:bldP spid="10268" grpId="0"/>
      <p:bldP spid="10250" grpId="0" animBg="1"/>
      <p:bldP spid="10250" grpId="1" animBg="1"/>
      <p:bldP spid="10251" grpId="0" animBg="1"/>
      <p:bldP spid="10251" grpId="1" animBg="1"/>
      <p:bldP spid="10252" grpId="0" animBg="1"/>
      <p:bldP spid="10252" grpId="1" animBg="1"/>
      <p:bldP spid="10247" grpId="0" animBg="1"/>
      <p:bldP spid="1024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ChangeArrowheads="1"/>
          </p:cNvSpPr>
          <p:nvPr/>
        </p:nvSpPr>
        <p:spPr bwMode="auto">
          <a:xfrm>
            <a:off x="0" y="-119063"/>
            <a:ext cx="9144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Chemical reactions can be classified</a:t>
            </a:r>
          </a:p>
        </p:txBody>
      </p:sp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550863" y="942975"/>
            <a:ext cx="81581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u="sng"/>
              <a:t>Replacement Reaction</a:t>
            </a:r>
            <a:r>
              <a:rPr lang="en-US" sz="2800"/>
              <a:t> – elements switch places to form new compounds.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076325" y="1976438"/>
            <a:ext cx="3789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1) Single Replacement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60350" y="2841625"/>
            <a:ext cx="8366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Zn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90525" y="3522663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Zinc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859213" y="3284538"/>
            <a:ext cx="655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642225" y="2841625"/>
            <a:ext cx="792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H</a:t>
            </a:r>
            <a:r>
              <a:rPr lang="en-US" sz="4400" baseline="-25000"/>
              <a:t>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562725" y="2870200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724400" y="2841625"/>
            <a:ext cx="1568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ZnCl</a:t>
            </a:r>
            <a:r>
              <a:rPr lang="en-US" sz="4400" baseline="-25000"/>
              <a:t>2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7508875" y="3522663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Hydrogen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743450" y="3522663"/>
            <a:ext cx="153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Zinc Chloride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133600" y="2841625"/>
            <a:ext cx="1425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2HCl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1819275" y="3522663"/>
            <a:ext cx="196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Hydrochloric Acid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136650" y="2870200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2892425" y="4441825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2012950" y="4257675"/>
            <a:ext cx="869950" cy="887413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1160463" y="4294188"/>
            <a:ext cx="539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3840163" y="4708525"/>
            <a:ext cx="655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2901950" y="5594350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2022475" y="5410200"/>
            <a:ext cx="869950" cy="887413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</a:t>
            </a:r>
          </a:p>
        </p:txBody>
      </p:sp>
      <p:sp>
        <p:nvSpPr>
          <p:cNvPr id="18464" name="Oval 32"/>
          <p:cNvSpPr>
            <a:spLocks noChangeArrowheads="1"/>
          </p:cNvSpPr>
          <p:nvPr/>
        </p:nvSpPr>
        <p:spPr bwMode="auto">
          <a:xfrm>
            <a:off x="5708650" y="4451350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4829175" y="4267200"/>
            <a:ext cx="869950" cy="887413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</a:t>
            </a:r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5718175" y="5603875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18467" name="Oval 35"/>
          <p:cNvSpPr>
            <a:spLocks noChangeArrowheads="1"/>
          </p:cNvSpPr>
          <p:nvPr/>
        </p:nvSpPr>
        <p:spPr bwMode="auto">
          <a:xfrm>
            <a:off x="4838700" y="5419725"/>
            <a:ext cx="869950" cy="887413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</a:t>
            </a:r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225425" y="4313238"/>
            <a:ext cx="841375" cy="841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Zn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553200" y="4876800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52784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27746E-6 L 0.31562 -4.27746E-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98844E-6 L 0.31302 -3.98844E-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42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5087E-6 L 0.31458 4.45087E-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29" y="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4.73988E-6 L 0.31563 4.73988E-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55 -0.02081 -0.00208 -0.00509 0 -0.05225 C 0.00122 -0.07931 -0.00017 -0.1096 0.01146 -0.13318 C 0.01216 -0.13572 0.01702 -0.15121 0.01789 -0.15283 C 0.0191 -0.15491 0.02118 -0.15561 0.02292 -0.15699 C 0.03924 -0.19006 0.07431 -0.19283 0.10157 -0.1963 C 0.24809 -0.19561 0.39445 -0.19699 0.54098 -0.19422 C 0.5474 -0.19399 0.54566 -0.14751 0.54584 -0.13965 C 0.54636 -0.11931 0.54601 -0.09896 0.5474 -0.07861 C 0.54792 -0.07168 0.55243 -0.05896 0.55243 -0.05896 C 0.55782 -0.00601 0.55573 0.00555 0.55573 0.08301 " pathEditMode="relative" ptsTypes="ffffffffffA">
                                      <p:cBhvr>
                                        <p:cTn id="121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8844E-6 L 0.21667 0.04602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2289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73988E-6 L 0.21302 -0.05272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42" y="-2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41" grpId="0"/>
      <p:bldP spid="18442" grpId="0"/>
      <p:bldP spid="18443" grpId="0" animBg="1"/>
      <p:bldP spid="18444" grpId="0"/>
      <p:bldP spid="18445" grpId="0"/>
      <p:bldP spid="18446" grpId="0"/>
      <p:bldP spid="18447" grpId="0"/>
      <p:bldP spid="18448" grpId="0"/>
      <p:bldP spid="18449" grpId="0"/>
      <p:bldP spid="18450" grpId="0"/>
      <p:bldP spid="18451" grpId="0"/>
      <p:bldP spid="18452" grpId="0" animBg="1"/>
      <p:bldP spid="18452" grpId="1" animBg="1"/>
      <p:bldP spid="18452" grpId="2" animBg="1"/>
      <p:bldP spid="18455" grpId="0" animBg="1"/>
      <p:bldP spid="18455" grpId="1" animBg="1"/>
      <p:bldP spid="18455" grpId="2" animBg="1"/>
      <p:bldP spid="18460" grpId="0"/>
      <p:bldP spid="18460" grpId="1"/>
      <p:bldP spid="18461" grpId="0" animBg="1"/>
      <p:bldP spid="18461" grpId="1" animBg="1"/>
      <p:bldP spid="18462" grpId="0" animBg="1"/>
      <p:bldP spid="18462" grpId="1" animBg="1"/>
      <p:bldP spid="18462" grpId="2" animBg="1"/>
      <p:bldP spid="18463" grpId="0" animBg="1"/>
      <p:bldP spid="18463" grpId="1" animBg="1"/>
      <p:bldP spid="18463" grpId="2" animBg="1"/>
      <p:bldP spid="18464" grpId="0" animBg="1"/>
      <p:bldP spid="18464" grpId="1" animBg="1"/>
      <p:bldP spid="18465" grpId="0" animBg="1"/>
      <p:bldP spid="18466" grpId="0" animBg="1"/>
      <p:bldP spid="18466" grpId="1" animBg="1"/>
      <p:bldP spid="18467" grpId="0" animBg="1"/>
      <p:bldP spid="18453" grpId="0" animBg="1"/>
      <p:bldP spid="18453" grpId="1" animBg="1"/>
      <p:bldP spid="184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2171700" y="5360988"/>
            <a:ext cx="869950" cy="887412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</a:t>
            </a:r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0" y="-119063"/>
            <a:ext cx="9144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Chemical reactions can be classified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50863" y="942975"/>
            <a:ext cx="81581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u="sng"/>
              <a:t>Replacement Reaction</a:t>
            </a:r>
            <a:r>
              <a:rPr lang="en-US" sz="2800"/>
              <a:t> – elements switch places to form new compounds.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1076325" y="1976438"/>
            <a:ext cx="3789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1) Single Replacement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100138" y="2438400"/>
            <a:ext cx="3929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2) Double Replacement</a:t>
            </a:r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2171700" y="4257675"/>
            <a:ext cx="869950" cy="887413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60350" y="2990850"/>
            <a:ext cx="1209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FeS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46050" y="3671888"/>
            <a:ext cx="153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Iron Sulphide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859213" y="3433763"/>
            <a:ext cx="655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642225" y="2990850"/>
            <a:ext cx="1165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H</a:t>
            </a:r>
            <a:r>
              <a:rPr lang="en-US" sz="4400" baseline="-25000"/>
              <a:t>2</a:t>
            </a:r>
            <a:r>
              <a:rPr lang="en-US" sz="4400"/>
              <a:t>S</a:t>
            </a:r>
            <a:endParaRPr lang="en-US" sz="4400" baseline="-25000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562725" y="3019425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724400" y="2990850"/>
            <a:ext cx="1568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FeCl</a:t>
            </a:r>
            <a:r>
              <a:rPr lang="en-US" sz="4400" baseline="-25000"/>
              <a:t>2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7086600" y="3671888"/>
            <a:ext cx="193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Hydrogen Sulfide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743450" y="3671888"/>
            <a:ext cx="149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Iron Chloride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314575" y="2990850"/>
            <a:ext cx="1425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2HCl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000250" y="3671888"/>
            <a:ext cx="196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Hydrochloric Acid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1517650" y="3019425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533400" y="4191000"/>
            <a:ext cx="990600" cy="9906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Fe</a:t>
            </a:r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577850" y="5181600"/>
            <a:ext cx="869950" cy="887413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1524000" y="4267200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3886200" y="4724400"/>
            <a:ext cx="6556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6553200" y="4343400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3051175" y="554513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3051175" y="4441825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31762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526E-6 L 0.13281 -0.11098 C 0.16059 -0.13595 0.20226 -0.14982 0.24566 -0.14982 C 0.29514 -0.14982 0.3349 -0.13595 0.36267 -0.11098 L 0.49583 -3.3526E-6 " pathEditMode="relative" rAng="0" ptsTypes="FffFF">
                                      <p:cBhvr>
                                        <p:cTn id="88" dur="2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7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7  C 0.081 0.06526  0.102 0.07192  0.124 0.07192  C 0.149 0.07192  0.169 0.06526  0.183 0.05327  L 0.25 0  E" pathEditMode="relative" ptsTypes="">
                                      <p:cBhvr>
                                        <p:cTn id="91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08092E-6 C 0.08628 0.0326 0.17292 0.0652 0.23941 0.0393 C 0.3059 0.01341 0.37066 -0.12278 0.39826 -0.15515 " pathEditMode="relative" rAng="0" ptsTypes="aaA">
                                      <p:cBhvr>
                                        <p:cTn id="93" dur="20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13" y="-4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98844E-6 C 0.03542 0.05619 0.07118 0.11261 0.14566 0.12671 C 0.22014 0.14081 0.38993 0.0948 0.44671 0.08509 C 0.504 0.07538 0.49601 0.07145 0.48802 0.06775 " pathEditMode="relative" rAng="0" ptsTypes="aaaA">
                                      <p:cBhvr>
                                        <p:cTn id="102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7029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36994E-6 C 0.02257 0.03352 0.04532 0.06728 0.12014 0.07191 C 0.1948 0.07653 0.37014 0.05549 0.44792 0.02821 C 0.5257 0.00092 0.56407 -0.07191 0.58733 -0.09179 " pathEditMode="relative" rAng="0" ptsTypes="aaaA">
                                      <p:cBhvr>
                                        <p:cTn id="104" dur="2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58" y="-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059 0.03329 0.41181 0.06659 0.54271 0.05896 C 0.67361 0.05133 0.74462 -0.01295 0.78524 -0.04578 C 0.82587 -0.07861 0.80642 -0.10798 0.78698 -0.13734 " pathEditMode="relative" ptsTypes="aaaA">
                                      <p:cBhvr>
                                        <p:cTn id="107" dur="2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8" grpId="0" animBg="1"/>
      <p:bldP spid="22558" grpId="1" animBg="1"/>
      <p:bldP spid="22537" grpId="0"/>
      <p:bldP spid="22539" grpId="0" animBg="1"/>
      <p:bldP spid="22539" grpId="1" animBg="1"/>
      <p:bldP spid="22540" grpId="0"/>
      <p:bldP spid="22541" grpId="0"/>
      <p:bldP spid="22542" grpId="0" animBg="1"/>
      <p:bldP spid="22543" grpId="0"/>
      <p:bldP spid="22544" grpId="0"/>
      <p:bldP spid="22545" grpId="0"/>
      <p:bldP spid="22546" grpId="0"/>
      <p:bldP spid="22547" grpId="0"/>
      <p:bldP spid="22548" grpId="0"/>
      <p:bldP spid="22549" grpId="0"/>
      <p:bldP spid="22550" grpId="0"/>
      <p:bldP spid="22551" grpId="0" animBg="1"/>
      <p:bldP spid="22551" grpId="1" animBg="1"/>
      <p:bldP spid="22553" grpId="0" animBg="1"/>
      <p:bldP spid="22553" grpId="1" animBg="1"/>
      <p:bldP spid="22554" grpId="0"/>
      <p:bldP spid="22554" grpId="1"/>
      <p:bldP spid="22555" grpId="0" animBg="1"/>
      <p:bldP spid="22556" grpId="0"/>
      <p:bldP spid="22557" grpId="0" animBg="1"/>
      <p:bldP spid="22557" grpId="1" animBg="1"/>
      <p:bldP spid="22538" grpId="0" animBg="1"/>
      <p:bldP spid="2253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723900" y="92075"/>
            <a:ext cx="7689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/>
              <a:t>How to remember the four types of Chemical Reactions.</a:t>
            </a:r>
          </a:p>
        </p:txBody>
      </p:sp>
      <p:pic>
        <p:nvPicPr>
          <p:cNvPr id="25607" name="Picture 7" descr="squid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24840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3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17716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211263" y="1262063"/>
            <a:ext cx="666273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 b="1" u="sng">
                <a:latin typeface="Bradley Hand ITC" charset="0"/>
              </a:rPr>
              <a:t>S</a:t>
            </a:r>
            <a:r>
              <a:rPr lang="en-US" sz="4800" b="1">
                <a:latin typeface="Bradley Hand ITC" charset="0"/>
              </a:rPr>
              <a:t>quids </a:t>
            </a:r>
            <a:r>
              <a:rPr lang="en-US" sz="4800" b="1" u="sng">
                <a:latin typeface="Bradley Hand ITC" charset="0"/>
              </a:rPr>
              <a:t>d</a:t>
            </a:r>
            <a:r>
              <a:rPr lang="en-US" sz="4800" b="1">
                <a:latin typeface="Bradley Hand ITC" charset="0"/>
              </a:rPr>
              <a:t>on</a:t>
            </a:r>
            <a:r>
              <a:rPr lang="ja-JP" altLang="en-US" sz="4800" b="1">
                <a:latin typeface="Bradley Hand ITC" charset="0"/>
              </a:rPr>
              <a:t>’</a:t>
            </a:r>
            <a:r>
              <a:rPr lang="en-US" altLang="ja-JP" sz="4800" b="1">
                <a:latin typeface="Bradley Hand ITC" charset="0"/>
              </a:rPr>
              <a:t>t </a:t>
            </a:r>
            <a:r>
              <a:rPr lang="en-US" altLang="ja-JP" sz="4800" b="1" u="sng">
                <a:latin typeface="Bradley Hand ITC" charset="0"/>
              </a:rPr>
              <a:t>c</a:t>
            </a:r>
            <a:r>
              <a:rPr lang="en-US" altLang="ja-JP" sz="4800" b="1">
                <a:latin typeface="Bradley Hand ITC" charset="0"/>
              </a:rPr>
              <a:t>arry </a:t>
            </a:r>
            <a:r>
              <a:rPr lang="en-US" altLang="ja-JP" sz="4800" b="1" u="sng">
                <a:latin typeface="Bradley Hand ITC" charset="0"/>
              </a:rPr>
              <a:t>r</a:t>
            </a:r>
            <a:r>
              <a:rPr lang="en-US" altLang="ja-JP" sz="4800" b="1">
                <a:latin typeface="Bradley Hand ITC" charset="0"/>
              </a:rPr>
              <a:t>oses.</a:t>
            </a:r>
            <a:endParaRPr lang="en-US" sz="4800" b="1">
              <a:latin typeface="Bradley Hand ITC" charset="0"/>
            </a:endParaRP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457200" y="1905000"/>
            <a:ext cx="2897188" cy="2895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914400" y="2362200"/>
            <a:ext cx="2057400" cy="2057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6003925" y="3773488"/>
            <a:ext cx="22034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S</a:t>
            </a:r>
            <a:r>
              <a:rPr lang="en-US"/>
              <a:t>ynthesis</a:t>
            </a:r>
          </a:p>
          <a:p>
            <a:pPr eaLnBrk="1" hangingPunct="1"/>
            <a:r>
              <a:rPr lang="en-US" u="sng"/>
              <a:t>D</a:t>
            </a:r>
            <a:r>
              <a:rPr lang="en-US"/>
              <a:t>ecomposition</a:t>
            </a:r>
          </a:p>
          <a:p>
            <a:pPr eaLnBrk="1" hangingPunct="1"/>
            <a:r>
              <a:rPr lang="en-US" u="sng"/>
              <a:t>C</a:t>
            </a:r>
            <a:r>
              <a:rPr lang="en-US"/>
              <a:t>ombustion</a:t>
            </a:r>
          </a:p>
          <a:p>
            <a:pPr eaLnBrk="1" hangingPunct="1"/>
            <a:r>
              <a:rPr lang="en-US" u="sng"/>
              <a:t>R</a:t>
            </a:r>
            <a:r>
              <a:rPr lang="en-US"/>
              <a:t>eplacement</a:t>
            </a:r>
          </a:p>
        </p:txBody>
      </p:sp>
    </p:spTree>
    <p:extLst>
      <p:ext uri="{BB962C8B-B14F-4D97-AF65-F5344CB8AC3E}">
        <p14:creationId xmlns:p14="http://schemas.microsoft.com/office/powerpoint/2010/main" val="383628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10" grpId="0" animBg="1"/>
      <p:bldP spid="25611" grpId="0" animBg="1"/>
      <p:bldP spid="256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Chemical Reactions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Sean Gillette, </a:t>
            </a:r>
            <a:r>
              <a:rPr lang="en-US" dirty="0" err="1"/>
              <a:t>EdD</a:t>
            </a:r>
            <a:endParaRPr lang="en-US" dirty="0"/>
          </a:p>
          <a:p>
            <a:r>
              <a:rPr lang="en-US" dirty="0"/>
              <a:t>Master Teacher Project</a:t>
            </a:r>
          </a:p>
          <a:p>
            <a:r>
              <a:rPr lang="en-US" dirty="0" err="1"/>
              <a:t>Betterlesson.com</a:t>
            </a:r>
            <a:endParaRPr lang="en-US" dirty="0"/>
          </a:p>
          <a:p>
            <a:r>
              <a:rPr lang="en-US" dirty="0"/>
              <a:t>July 13, 2014</a:t>
            </a:r>
          </a:p>
        </p:txBody>
      </p:sp>
    </p:spTree>
    <p:extLst>
      <p:ext uri="{BB962C8B-B14F-4D97-AF65-F5344CB8AC3E}">
        <p14:creationId xmlns:p14="http://schemas.microsoft.com/office/powerpoint/2010/main" val="224616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240</Words>
  <Application>Microsoft Office PowerPoint</Application>
  <PresentationFormat>On-screen Show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Bradley Hand ITC</vt:lpstr>
      <vt:lpstr>Calibri</vt:lpstr>
      <vt:lpstr>Office Theme</vt:lpstr>
      <vt:lpstr>Chemical reactions can be classified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Chemical Reactions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Reactions</dc:title>
  <dc:creator>Sean Gillette</dc:creator>
  <cp:lastModifiedBy>Nicolai, Amy</cp:lastModifiedBy>
  <cp:revision>3</cp:revision>
  <dcterms:created xsi:type="dcterms:W3CDTF">2014-07-13T19:39:34Z</dcterms:created>
  <dcterms:modified xsi:type="dcterms:W3CDTF">2016-07-13T00:03:51Z</dcterms:modified>
</cp:coreProperties>
</file>