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2" r:id="rId7"/>
    <p:sldId id="261" r:id="rId8"/>
    <p:sldId id="266" r:id="rId9"/>
    <p:sldId id="263" r:id="rId10"/>
    <p:sldId id="264" r:id="rId11"/>
    <p:sldId id="265" r:id="rId12"/>
    <p:sldId id="274"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2890" autoAdjust="0"/>
  </p:normalViewPr>
  <p:slideViewPr>
    <p:cSldViewPr snapToGrid="0">
      <p:cViewPr varScale="1">
        <p:scale>
          <a:sx n="54" d="100"/>
          <a:sy n="54" d="100"/>
        </p:scale>
        <p:origin x="5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3/30/2016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3/30/2016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Newton’s 3</a:t>
            </a:r>
            <a:r>
              <a:rPr lang="en-US" baseline="30000" dirty="0" smtClean="0"/>
              <a:t>rd</a:t>
            </a:r>
            <a:r>
              <a:rPr lang="en-US" dirty="0" smtClean="0"/>
              <a:t> Law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418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87433"/>
          </a:xfrm>
        </p:spPr>
        <p:txBody>
          <a:bodyPr>
            <a:normAutofit fontScale="90000"/>
          </a:bodyPr>
          <a:lstStyle/>
          <a:p>
            <a:r>
              <a:rPr lang="en-US" dirty="0" smtClean="0"/>
              <a:t>Do Action-Reaction Forces Cancel?</a:t>
            </a:r>
            <a:endParaRPr lang="en-US" dirty="0"/>
          </a:p>
        </p:txBody>
      </p:sp>
      <p:sp>
        <p:nvSpPr>
          <p:cNvPr id="3" name="Content Placeholder 2"/>
          <p:cNvSpPr>
            <a:spLocks noGrp="1"/>
          </p:cNvSpPr>
          <p:nvPr>
            <p:ph idx="1"/>
          </p:nvPr>
        </p:nvSpPr>
        <p:spPr>
          <a:xfrm>
            <a:off x="1143000" y="1379913"/>
            <a:ext cx="9872871" cy="4716087"/>
          </a:xfrm>
        </p:spPr>
        <p:txBody>
          <a:bodyPr>
            <a:normAutofit lnSpcReduction="10000"/>
          </a:bodyPr>
          <a:lstStyle/>
          <a:p>
            <a:r>
              <a:rPr lang="en-US" sz="3600" dirty="0" smtClean="0"/>
              <a:t>Earlier you learned that if two equal forces act in opposite directions on an object, the forces are balanced.</a:t>
            </a:r>
          </a:p>
          <a:p>
            <a:r>
              <a:rPr lang="en-US" sz="3600" dirty="0" smtClean="0"/>
              <a:t>Because the two forces add up to zero, they cancel each other out and produce no change in motion.</a:t>
            </a:r>
          </a:p>
          <a:p>
            <a:r>
              <a:rPr lang="en-US" sz="3600" dirty="0" smtClean="0"/>
              <a:t>Why don’t the action and reaction forces in Newton’s 3</a:t>
            </a:r>
            <a:r>
              <a:rPr lang="en-US" sz="3600" baseline="30000" dirty="0" smtClean="0"/>
              <a:t>rd</a:t>
            </a:r>
            <a:r>
              <a:rPr lang="en-US" sz="3600" dirty="0" smtClean="0"/>
              <a:t> law of motion cancel out as well? After all, they are equal and opposite.</a:t>
            </a:r>
            <a:endParaRPr lang="en-US" sz="3600" dirty="0"/>
          </a:p>
        </p:txBody>
      </p:sp>
    </p:spTree>
    <p:extLst>
      <p:ext uri="{BB962C8B-B14F-4D97-AF65-F5344CB8AC3E}">
        <p14:creationId xmlns:p14="http://schemas.microsoft.com/office/powerpoint/2010/main" val="1826468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20436"/>
          </a:xfrm>
        </p:spPr>
        <p:txBody>
          <a:bodyPr/>
          <a:lstStyle/>
          <a:p>
            <a:r>
              <a:rPr lang="en-US" dirty="0" smtClean="0"/>
              <a:t>Do Action-Reaction Forces Cancel?</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5471" t="15789" r="7262" b="8812"/>
          <a:stretch/>
        </p:blipFill>
        <p:spPr>
          <a:xfrm rot="21600000">
            <a:off x="2288689" y="1462961"/>
            <a:ext cx="7584141" cy="4850045"/>
          </a:xfrm>
        </p:spPr>
      </p:pic>
    </p:spTree>
    <p:extLst>
      <p:ext uri="{BB962C8B-B14F-4D97-AF65-F5344CB8AC3E}">
        <p14:creationId xmlns:p14="http://schemas.microsoft.com/office/powerpoint/2010/main" val="291403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87185"/>
          </a:xfrm>
        </p:spPr>
        <p:txBody>
          <a:bodyPr>
            <a:normAutofit fontScale="90000"/>
          </a:bodyPr>
          <a:lstStyle/>
          <a:p>
            <a:r>
              <a:rPr lang="en-US" dirty="0" smtClean="0"/>
              <a:t>Do Action-Reaction Forces Cancel?</a:t>
            </a:r>
            <a:endParaRPr lang="en-US" dirty="0"/>
          </a:p>
        </p:txBody>
      </p:sp>
      <p:sp>
        <p:nvSpPr>
          <p:cNvPr id="3" name="Content Placeholder 2"/>
          <p:cNvSpPr>
            <a:spLocks noGrp="1"/>
          </p:cNvSpPr>
          <p:nvPr>
            <p:ph sz="half" idx="1"/>
          </p:nvPr>
        </p:nvSpPr>
        <p:spPr>
          <a:xfrm>
            <a:off x="1143000" y="1413165"/>
            <a:ext cx="4754880" cy="1878676"/>
          </a:xfrm>
        </p:spPr>
        <p:txBody>
          <a:bodyPr/>
          <a:lstStyle/>
          <a:p>
            <a:r>
              <a:rPr lang="en-US" sz="3200" dirty="0"/>
              <a:t>The action and reaction forces do not cancel out because they are acting on different objects.</a:t>
            </a:r>
          </a:p>
          <a:p>
            <a:endParaRPr lang="en-US" dirty="0"/>
          </a:p>
        </p:txBody>
      </p:sp>
      <p:sp>
        <p:nvSpPr>
          <p:cNvPr id="4" name="Content Placeholder 3"/>
          <p:cNvSpPr>
            <a:spLocks noGrp="1"/>
          </p:cNvSpPr>
          <p:nvPr>
            <p:ph sz="half" idx="2"/>
          </p:nvPr>
        </p:nvSpPr>
        <p:spPr>
          <a:xfrm>
            <a:off x="1143000" y="3553691"/>
            <a:ext cx="7140388" cy="4023360"/>
          </a:xfrm>
        </p:spPr>
        <p:txBody>
          <a:bodyPr>
            <a:normAutofit/>
          </a:bodyPr>
          <a:lstStyle/>
          <a:p>
            <a:r>
              <a:rPr lang="en-US" sz="3200" dirty="0" smtClean="0"/>
              <a:t>Look at the volleyball player.  She exerts an upward action force on the ball.  In return, the ball exerts an equal but opposite downward force back on her wrists.  The action and reaction forces act on different objects.</a:t>
            </a:r>
            <a:endParaRPr lang="en-US" sz="32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425" t="15765" r="57563" b="9543"/>
          <a:stretch/>
        </p:blipFill>
        <p:spPr>
          <a:xfrm>
            <a:off x="8283388" y="1195298"/>
            <a:ext cx="3245224" cy="5048125"/>
          </a:xfrm>
          <a:prstGeom prst="rect">
            <a:avLst/>
          </a:prstGeom>
        </p:spPr>
      </p:pic>
    </p:spTree>
    <p:extLst>
      <p:ext uri="{BB962C8B-B14F-4D97-AF65-F5344CB8AC3E}">
        <p14:creationId xmlns:p14="http://schemas.microsoft.com/office/powerpoint/2010/main" val="118536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559724"/>
            <a:ext cx="9875520" cy="720436"/>
          </a:xfrm>
        </p:spPr>
        <p:txBody>
          <a:bodyPr/>
          <a:lstStyle/>
          <a:p>
            <a:r>
              <a:rPr lang="en-US" dirty="0" smtClean="0"/>
              <a:t>Do Action-Reaction Forces Cancel?</a:t>
            </a:r>
            <a:endParaRPr lang="en-US" dirty="0"/>
          </a:p>
        </p:txBody>
      </p:sp>
      <p:sp>
        <p:nvSpPr>
          <p:cNvPr id="3" name="Content Placeholder 2"/>
          <p:cNvSpPr>
            <a:spLocks noGrp="1"/>
          </p:cNvSpPr>
          <p:nvPr>
            <p:ph idx="1"/>
          </p:nvPr>
        </p:nvSpPr>
        <p:spPr>
          <a:xfrm>
            <a:off x="748554" y="1280159"/>
            <a:ext cx="7032812" cy="5102711"/>
          </a:xfrm>
        </p:spPr>
        <p:txBody>
          <a:bodyPr>
            <a:normAutofit fontScale="92500" lnSpcReduction="10000"/>
          </a:bodyPr>
          <a:lstStyle/>
          <a:p>
            <a:r>
              <a:rPr lang="en-US" sz="3600" dirty="0" smtClean="0"/>
              <a:t>On the other hand, the volleyball players on the right are both exerting a force on the SAME object – the volleyball. </a:t>
            </a:r>
          </a:p>
          <a:p>
            <a:r>
              <a:rPr lang="en-US" sz="3600" dirty="0" smtClean="0"/>
              <a:t>When they hit the ball from opposite directions, each of their hands exerts a force on the ball equal in strength but opposite in direction.</a:t>
            </a:r>
          </a:p>
          <a:p>
            <a:r>
              <a:rPr lang="en-US" sz="3600" dirty="0" smtClean="0"/>
              <a:t>The forces on the ball are balanced and the ball does not move either to the left or right.</a:t>
            </a:r>
            <a:endParaRPr lang="en-US" sz="36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4336" t="39065" r="10975" b="12398"/>
          <a:stretch/>
        </p:blipFill>
        <p:spPr>
          <a:xfrm>
            <a:off x="7781366" y="1677398"/>
            <a:ext cx="3698099" cy="3880719"/>
          </a:xfrm>
          <a:prstGeom prst="rect">
            <a:avLst/>
          </a:prstGeom>
        </p:spPr>
      </p:pic>
    </p:spTree>
    <p:extLst>
      <p:ext uri="{BB962C8B-B14F-4D97-AF65-F5344CB8AC3E}">
        <p14:creationId xmlns:p14="http://schemas.microsoft.com/office/powerpoint/2010/main" val="1460108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87185"/>
          </a:xfrm>
        </p:spPr>
        <p:txBody>
          <a:bodyPr>
            <a:normAutofit fontScale="90000"/>
          </a:bodyPr>
          <a:lstStyle/>
          <a:p>
            <a:r>
              <a:rPr lang="en-US" dirty="0" smtClean="0"/>
              <a:t>Overview</a:t>
            </a:r>
            <a:endParaRPr lang="en-US" dirty="0"/>
          </a:p>
        </p:txBody>
      </p:sp>
      <p:sp>
        <p:nvSpPr>
          <p:cNvPr id="3" name="Content Placeholder 2"/>
          <p:cNvSpPr>
            <a:spLocks noGrp="1"/>
          </p:cNvSpPr>
          <p:nvPr>
            <p:ph idx="1"/>
          </p:nvPr>
        </p:nvSpPr>
        <p:spPr>
          <a:xfrm>
            <a:off x="1143000" y="1413164"/>
            <a:ext cx="9872871" cy="4682836"/>
          </a:xfrm>
        </p:spPr>
        <p:txBody>
          <a:bodyPr>
            <a:normAutofit/>
          </a:bodyPr>
          <a:lstStyle/>
          <a:p>
            <a:pPr marL="45720" indent="0">
              <a:buNone/>
            </a:pPr>
            <a:r>
              <a:rPr lang="en-US" sz="3600" dirty="0" smtClean="0"/>
              <a:t>Have you ever tried to teach a friend how to roller-skate?  It’s hard if you are both wearing skates.  When your friend pushes against you to get started, you move too.  And when your friend runs into you to stop, you both end up moving!  To understand these movements you need to know Newton’s third law of motion.</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138" y="4356215"/>
            <a:ext cx="2259330" cy="2259330"/>
          </a:xfrm>
          <a:prstGeom prst="rect">
            <a:avLst/>
          </a:prstGeom>
        </p:spPr>
      </p:pic>
    </p:spTree>
    <p:extLst>
      <p:ext uri="{BB962C8B-B14F-4D97-AF65-F5344CB8AC3E}">
        <p14:creationId xmlns:p14="http://schemas.microsoft.com/office/powerpoint/2010/main" val="4006232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3</a:t>
            </a:r>
            <a:r>
              <a:rPr lang="en-US" baseline="30000" dirty="0" smtClean="0"/>
              <a:t>rd</a:t>
            </a:r>
            <a:r>
              <a:rPr lang="en-US" dirty="0" smtClean="0"/>
              <a:t> Law</a:t>
            </a:r>
            <a:endParaRPr lang="en-US" dirty="0"/>
          </a:p>
        </p:txBody>
      </p:sp>
      <p:sp>
        <p:nvSpPr>
          <p:cNvPr id="3" name="Content Placeholder 2"/>
          <p:cNvSpPr>
            <a:spLocks noGrp="1"/>
          </p:cNvSpPr>
          <p:nvPr>
            <p:ph idx="1"/>
          </p:nvPr>
        </p:nvSpPr>
        <p:spPr/>
        <p:txBody>
          <a:bodyPr>
            <a:normAutofit/>
          </a:bodyPr>
          <a:lstStyle/>
          <a:p>
            <a:pPr marL="45720" indent="0">
              <a:buNone/>
            </a:pPr>
            <a:r>
              <a:rPr lang="en-US" sz="3200" dirty="0" smtClean="0"/>
              <a:t>Before getting into Newton’s 3</a:t>
            </a:r>
            <a:r>
              <a:rPr lang="en-US" sz="3200" baseline="30000" dirty="0" smtClean="0"/>
              <a:t>rd</a:t>
            </a:r>
            <a:r>
              <a:rPr lang="en-US" sz="3200" dirty="0" smtClean="0"/>
              <a:t> Law it is important to point out that the other laws we have studied deal primarily with forces acting on ONE object.  </a:t>
            </a:r>
          </a:p>
          <a:p>
            <a:pPr marL="45720" indent="0">
              <a:buNone/>
            </a:pPr>
            <a:endParaRPr lang="en-US" sz="3200" dirty="0"/>
          </a:p>
          <a:p>
            <a:pPr marL="45720" indent="0">
              <a:buNone/>
            </a:pP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826" b="23328"/>
          <a:stretch/>
        </p:blipFill>
        <p:spPr>
          <a:xfrm>
            <a:off x="2410691" y="3408217"/>
            <a:ext cx="6583680" cy="3028921"/>
          </a:xfrm>
          <a:prstGeom prst="rect">
            <a:avLst/>
          </a:prstGeom>
        </p:spPr>
      </p:pic>
    </p:spTree>
    <p:extLst>
      <p:ext uri="{BB962C8B-B14F-4D97-AF65-F5344CB8AC3E}">
        <p14:creationId xmlns:p14="http://schemas.microsoft.com/office/powerpoint/2010/main" val="2343006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36815"/>
          </a:xfrm>
        </p:spPr>
        <p:txBody>
          <a:bodyPr/>
          <a:lstStyle/>
          <a:p>
            <a:r>
              <a:rPr lang="en-US" dirty="0" smtClean="0"/>
              <a:t>Newton’s 3</a:t>
            </a:r>
            <a:r>
              <a:rPr lang="en-US" baseline="30000" dirty="0" smtClean="0"/>
              <a:t>rd</a:t>
            </a:r>
            <a:r>
              <a:rPr lang="en-US" dirty="0" smtClean="0"/>
              <a:t> Law</a:t>
            </a:r>
            <a:endParaRPr lang="en-US" dirty="0"/>
          </a:p>
        </p:txBody>
      </p:sp>
      <p:sp>
        <p:nvSpPr>
          <p:cNvPr id="3" name="Content Placeholder 2"/>
          <p:cNvSpPr>
            <a:spLocks noGrp="1"/>
          </p:cNvSpPr>
          <p:nvPr>
            <p:ph idx="1"/>
          </p:nvPr>
        </p:nvSpPr>
        <p:spPr>
          <a:xfrm>
            <a:off x="1143000" y="1446414"/>
            <a:ext cx="5773189" cy="4680757"/>
          </a:xfrm>
        </p:spPr>
        <p:txBody>
          <a:bodyPr>
            <a:normAutofit/>
          </a:bodyPr>
          <a:lstStyle/>
          <a:p>
            <a:pPr marL="45720" indent="0">
              <a:buNone/>
            </a:pPr>
            <a:r>
              <a:rPr lang="en-US" sz="3600" dirty="0" smtClean="0"/>
              <a:t>Newton’s 3</a:t>
            </a:r>
            <a:r>
              <a:rPr lang="en-US" sz="3600" baseline="30000" dirty="0" smtClean="0"/>
              <a:t>rd</a:t>
            </a:r>
            <a:r>
              <a:rPr lang="en-US" sz="3600" dirty="0" smtClean="0"/>
              <a:t> Law has more than one object involved.</a:t>
            </a:r>
            <a:endParaRPr lang="en-US" sz="3600" dirty="0"/>
          </a:p>
          <a:p>
            <a:r>
              <a:rPr lang="en-US" sz="3600" dirty="0" smtClean="0"/>
              <a:t>Newton proposed that whenever one object exerts a force on a second object, the second object exerts a force back on the first object.</a:t>
            </a:r>
          </a:p>
          <a:p>
            <a:pPr marL="45720" indent="0">
              <a:buNone/>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189" y="1712422"/>
            <a:ext cx="4951268" cy="3300845"/>
          </a:xfrm>
          <a:prstGeom prst="rect">
            <a:avLst/>
          </a:prstGeom>
        </p:spPr>
      </p:pic>
    </p:spTree>
    <p:extLst>
      <p:ext uri="{BB962C8B-B14F-4D97-AF65-F5344CB8AC3E}">
        <p14:creationId xmlns:p14="http://schemas.microsoft.com/office/powerpoint/2010/main" val="127185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3</a:t>
            </a:r>
            <a:r>
              <a:rPr lang="en-US" baseline="30000" dirty="0" smtClean="0"/>
              <a:t>rd</a:t>
            </a:r>
            <a:r>
              <a:rPr lang="en-US" dirty="0" smtClean="0"/>
              <a:t> Law</a:t>
            </a:r>
            <a:endParaRPr lang="en-US" dirty="0"/>
          </a:p>
        </p:txBody>
      </p:sp>
      <p:sp>
        <p:nvSpPr>
          <p:cNvPr id="3" name="Content Placeholder 2"/>
          <p:cNvSpPr>
            <a:spLocks noGrp="1"/>
          </p:cNvSpPr>
          <p:nvPr>
            <p:ph idx="1"/>
          </p:nvPr>
        </p:nvSpPr>
        <p:spPr>
          <a:xfrm>
            <a:off x="1143000" y="2057400"/>
            <a:ext cx="6571211" cy="4038600"/>
          </a:xfrm>
        </p:spPr>
        <p:txBody>
          <a:bodyPr>
            <a:normAutofit/>
          </a:bodyPr>
          <a:lstStyle/>
          <a:p>
            <a:r>
              <a:rPr lang="en-US" sz="3600" dirty="0" smtClean="0"/>
              <a:t>The force exerted by the second object is equal in strength and opposite in direction to the first force.</a:t>
            </a:r>
          </a:p>
          <a:p>
            <a:r>
              <a:rPr lang="en-US" sz="3600" dirty="0" smtClean="0"/>
              <a:t>Think of one force as the “action” and the other force as the “reaction.”</a:t>
            </a:r>
          </a:p>
          <a:p>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316" y="2057400"/>
            <a:ext cx="3763570" cy="4038600"/>
          </a:xfrm>
          <a:prstGeom prst="rect">
            <a:avLst/>
          </a:prstGeom>
        </p:spPr>
      </p:pic>
    </p:spTree>
    <p:extLst>
      <p:ext uri="{BB962C8B-B14F-4D97-AF65-F5344CB8AC3E}">
        <p14:creationId xmlns:p14="http://schemas.microsoft.com/office/powerpoint/2010/main" val="122873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3</a:t>
            </a:r>
            <a:r>
              <a:rPr lang="en-US" baseline="30000" dirty="0"/>
              <a:t>rd</a:t>
            </a:r>
            <a:r>
              <a:rPr lang="en-US" dirty="0"/>
              <a:t> Law</a:t>
            </a:r>
          </a:p>
        </p:txBody>
      </p:sp>
      <p:sp>
        <p:nvSpPr>
          <p:cNvPr id="3" name="Content Placeholder 2"/>
          <p:cNvSpPr>
            <a:spLocks noGrp="1"/>
          </p:cNvSpPr>
          <p:nvPr>
            <p:ph sz="half" idx="1"/>
          </p:nvPr>
        </p:nvSpPr>
        <p:spPr>
          <a:xfrm>
            <a:off x="1142999" y="2057399"/>
            <a:ext cx="9872871" cy="4023360"/>
          </a:xfrm>
        </p:spPr>
        <p:txBody>
          <a:bodyPr>
            <a:normAutofit/>
          </a:bodyPr>
          <a:lstStyle/>
          <a:p>
            <a:pPr lvl="0">
              <a:buClr>
                <a:srgbClr val="A6B727"/>
              </a:buClr>
            </a:pPr>
            <a:r>
              <a:rPr lang="en-US" sz="3300" dirty="0">
                <a:solidFill>
                  <a:srgbClr val="A6B727"/>
                </a:solidFill>
              </a:rPr>
              <a:t>Newton’s third law of motion states that if one object exerts a force on another object, then the second object exerts a force of equal strength in the opposite direction on the first object.</a:t>
            </a:r>
          </a:p>
          <a:p>
            <a:endParaRPr lang="en-US" dirty="0"/>
          </a:p>
        </p:txBody>
      </p:sp>
      <p:sp>
        <p:nvSpPr>
          <p:cNvPr id="4" name="Content Placeholder 3"/>
          <p:cNvSpPr>
            <a:spLocks noGrp="1"/>
          </p:cNvSpPr>
          <p:nvPr>
            <p:ph sz="half" idx="2"/>
          </p:nvPr>
        </p:nvSpPr>
        <p:spPr>
          <a:xfrm>
            <a:off x="1142999" y="4069079"/>
            <a:ext cx="5706688" cy="993371"/>
          </a:xfrm>
        </p:spPr>
        <p:txBody>
          <a:bodyPr>
            <a:noAutofit/>
          </a:bodyPr>
          <a:lstStyle/>
          <a:p>
            <a:r>
              <a:rPr lang="en-US" sz="3200" dirty="0" smtClean="0"/>
              <a:t>Another way to state Newton’s third law is that for every action there is an equal but opposite reaction.</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172" y="3409236"/>
            <a:ext cx="3997418" cy="3306427"/>
          </a:xfrm>
          <a:prstGeom prst="rect">
            <a:avLst/>
          </a:prstGeom>
        </p:spPr>
      </p:pic>
    </p:spTree>
    <p:extLst>
      <p:ext uri="{BB962C8B-B14F-4D97-AF65-F5344CB8AC3E}">
        <p14:creationId xmlns:p14="http://schemas.microsoft.com/office/powerpoint/2010/main" val="332364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59724"/>
            <a:ext cx="9875520" cy="953193"/>
          </a:xfrm>
        </p:spPr>
        <p:txBody>
          <a:bodyPr/>
          <a:lstStyle/>
          <a:p>
            <a:r>
              <a:rPr lang="en-US" dirty="0" smtClean="0"/>
              <a:t>Action-Reaction Pairs</a:t>
            </a:r>
            <a:endParaRPr lang="en-US" dirty="0"/>
          </a:p>
        </p:txBody>
      </p:sp>
      <p:sp>
        <p:nvSpPr>
          <p:cNvPr id="3" name="Content Placeholder 2"/>
          <p:cNvSpPr>
            <a:spLocks noGrp="1"/>
          </p:cNvSpPr>
          <p:nvPr>
            <p:ph idx="1"/>
          </p:nvPr>
        </p:nvSpPr>
        <p:spPr>
          <a:xfrm>
            <a:off x="1143000" y="1675014"/>
            <a:ext cx="8150629" cy="4609408"/>
          </a:xfrm>
        </p:spPr>
        <p:txBody>
          <a:bodyPr>
            <a:normAutofit fontScale="92500" lnSpcReduction="20000"/>
          </a:bodyPr>
          <a:lstStyle/>
          <a:p>
            <a:r>
              <a:rPr lang="en-US" sz="3600" dirty="0" smtClean="0"/>
              <a:t>Pairs of action and reaction forces are all around you.</a:t>
            </a:r>
          </a:p>
          <a:p>
            <a:r>
              <a:rPr lang="en-US" sz="3600" dirty="0"/>
              <a:t>W</a:t>
            </a:r>
            <a:r>
              <a:rPr lang="en-US" sz="3600" dirty="0" smtClean="0"/>
              <a:t>hen you jump, you push on the ground with your feet.  This is an action force.  The ground pushes back on your feet with an equal and opposite force.  This is the reaction force.  You move up when you jump because the ground is pushing you.</a:t>
            </a:r>
          </a:p>
          <a:p>
            <a:r>
              <a:rPr lang="en-US" sz="3600" dirty="0" smtClean="0"/>
              <a:t>Turn to your neighbor without leaving your seat and come up with another example of Newton’s 3</a:t>
            </a:r>
            <a:r>
              <a:rPr lang="en-US" sz="3600" baseline="30000" dirty="0" smtClean="0"/>
              <a:t>rd</a:t>
            </a:r>
            <a:r>
              <a:rPr lang="en-US" sz="3600" dirty="0" smtClean="0"/>
              <a:t> law.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1613" t="-1063" r="-1936" b="1063"/>
          <a:stretch/>
        </p:blipFill>
        <p:spPr>
          <a:xfrm>
            <a:off x="9450575" y="1168240"/>
            <a:ext cx="2569630" cy="4434537"/>
          </a:xfrm>
          <a:prstGeom prst="rect">
            <a:avLst/>
          </a:prstGeom>
        </p:spPr>
      </p:pic>
    </p:spTree>
    <p:extLst>
      <p:ext uri="{BB962C8B-B14F-4D97-AF65-F5344CB8AC3E}">
        <p14:creationId xmlns:p14="http://schemas.microsoft.com/office/powerpoint/2010/main" val="59915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37062"/>
          </a:xfrm>
        </p:spPr>
        <p:txBody>
          <a:bodyPr/>
          <a:lstStyle/>
          <a:p>
            <a:r>
              <a:rPr lang="en-US" dirty="0" smtClean="0"/>
              <a:t>Action-Reaction Pairs</a:t>
            </a:r>
            <a:endParaRPr lang="en-US" dirty="0"/>
          </a:p>
        </p:txBody>
      </p:sp>
      <p:sp>
        <p:nvSpPr>
          <p:cNvPr id="3" name="Content Placeholder 2"/>
          <p:cNvSpPr>
            <a:spLocks noGrp="1"/>
          </p:cNvSpPr>
          <p:nvPr>
            <p:ph idx="1"/>
          </p:nvPr>
        </p:nvSpPr>
        <p:spPr>
          <a:xfrm>
            <a:off x="1143000" y="1479665"/>
            <a:ext cx="9872871" cy="4616335"/>
          </a:xfrm>
        </p:spPr>
        <p:txBody>
          <a:bodyPr>
            <a:normAutofit/>
          </a:bodyPr>
          <a:lstStyle/>
          <a:p>
            <a:r>
              <a:rPr lang="en-US" sz="3600" dirty="0" smtClean="0"/>
              <a:t>Now you can understand what happens when you teach your friend to roller skate.  </a:t>
            </a:r>
            <a:endParaRPr lang="en-US" sz="3600" dirty="0"/>
          </a:p>
          <a:p>
            <a:r>
              <a:rPr lang="en-US" sz="3600" dirty="0" smtClean="0"/>
              <a:t>Your friend exerts an action force when he pushes against you to start.</a:t>
            </a:r>
          </a:p>
          <a:p>
            <a:r>
              <a:rPr lang="en-US" sz="3600" dirty="0" smtClean="0"/>
              <a:t>You exert a reaction force in the opposite direction.</a:t>
            </a:r>
          </a:p>
          <a:p>
            <a:r>
              <a:rPr lang="en-US" sz="3600" dirty="0" smtClean="0"/>
              <a:t>As a result, both of you move in opposite directions.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493" y="3823855"/>
            <a:ext cx="2379156" cy="1968211"/>
          </a:xfrm>
          <a:prstGeom prst="rect">
            <a:avLst/>
          </a:prstGeom>
        </p:spPr>
      </p:pic>
    </p:spTree>
    <p:extLst>
      <p:ext uri="{BB962C8B-B14F-4D97-AF65-F5344CB8AC3E}">
        <p14:creationId xmlns:p14="http://schemas.microsoft.com/office/powerpoint/2010/main" val="286945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094" y="714895"/>
            <a:ext cx="9875520" cy="770313"/>
          </a:xfrm>
        </p:spPr>
        <p:txBody>
          <a:bodyPr/>
          <a:lstStyle/>
          <a:p>
            <a:r>
              <a:rPr lang="en-US" dirty="0" smtClean="0"/>
              <a:t>Detecting Motion</a:t>
            </a:r>
            <a:endParaRPr lang="en-US" dirty="0"/>
          </a:p>
        </p:txBody>
      </p:sp>
      <p:sp>
        <p:nvSpPr>
          <p:cNvPr id="3" name="Content Placeholder 2"/>
          <p:cNvSpPr>
            <a:spLocks noGrp="1"/>
          </p:cNvSpPr>
          <p:nvPr>
            <p:ph idx="1"/>
          </p:nvPr>
        </p:nvSpPr>
        <p:spPr>
          <a:xfrm>
            <a:off x="1143000" y="1379913"/>
            <a:ext cx="9872871" cy="4716087"/>
          </a:xfrm>
        </p:spPr>
        <p:txBody>
          <a:bodyPr>
            <a:normAutofit fontScale="92500" lnSpcReduction="20000"/>
          </a:bodyPr>
          <a:lstStyle/>
          <a:p>
            <a:r>
              <a:rPr lang="en-US" sz="3600" dirty="0" smtClean="0"/>
              <a:t>Can you always detect motion when paired forces are in action? </a:t>
            </a:r>
          </a:p>
          <a:p>
            <a:r>
              <a:rPr lang="en-US" sz="3600" dirty="0" smtClean="0"/>
              <a:t>The answer is no.</a:t>
            </a:r>
          </a:p>
          <a:p>
            <a:r>
              <a:rPr lang="en-US" sz="3600" dirty="0" smtClean="0"/>
              <a:t>For example, then Earth’s gravity pulls on an object, you cannot detect Earth’s equal and opposite reaction.  </a:t>
            </a:r>
          </a:p>
          <a:p>
            <a:r>
              <a:rPr lang="en-US" sz="3600" dirty="0" smtClean="0"/>
              <a:t>Suppose you drop your pencil.  Gravity pulls the pencil downward.  At the same time, the pencil pulls the Earth upward with an equal and opposite reaction force.  You don’t see Earth accelerate toward the pencil because Earth’s inertia is so great that its acceleration is too small to notice.</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8614" y="956179"/>
            <a:ext cx="516329" cy="4211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3776" y="1795982"/>
            <a:ext cx="1386840" cy="1386840"/>
          </a:xfrm>
          <a:prstGeom prst="rect">
            <a:avLst/>
          </a:prstGeom>
        </p:spPr>
      </p:pic>
    </p:spTree>
    <p:extLst>
      <p:ext uri="{BB962C8B-B14F-4D97-AF65-F5344CB8AC3E}">
        <p14:creationId xmlns:p14="http://schemas.microsoft.com/office/powerpoint/2010/main" val="2170046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133</TotalTime>
  <Words>689</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Corbel</vt:lpstr>
      <vt:lpstr>Basis</vt:lpstr>
      <vt:lpstr>Newton’s 3rd Law</vt:lpstr>
      <vt:lpstr>Overview</vt:lpstr>
      <vt:lpstr>Newton’s 3rd Law</vt:lpstr>
      <vt:lpstr>Newton’s 3rd Law</vt:lpstr>
      <vt:lpstr>Newton’s 3rd Law</vt:lpstr>
      <vt:lpstr>Newton’s 3rd Law</vt:lpstr>
      <vt:lpstr>Action-Reaction Pairs</vt:lpstr>
      <vt:lpstr>Action-Reaction Pairs</vt:lpstr>
      <vt:lpstr>Detecting Motion</vt:lpstr>
      <vt:lpstr>Do Action-Reaction Forces Cancel?</vt:lpstr>
      <vt:lpstr>Do Action-Reaction Forces Cancel?</vt:lpstr>
      <vt:lpstr>Do Action-Reaction Forces Cancel?</vt:lpstr>
      <vt:lpstr>Do Action-Reaction Forces Cancel?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Newton’s 3rd Law</dc:title>
  <dc:creator>amynicolai@yahoo.com</dc:creator>
  <cp:lastModifiedBy>amynicolai@yahoo.com</cp:lastModifiedBy>
  <cp:revision>16</cp:revision>
  <dcterms:created xsi:type="dcterms:W3CDTF">2016-03-29T16:25:56Z</dcterms:created>
  <dcterms:modified xsi:type="dcterms:W3CDTF">2016-03-30T18:52:54Z</dcterms:modified>
</cp:coreProperties>
</file>