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C11D1F-0F77-4D4F-8369-6A85E6CB2EB3}"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023B3-2229-46B4-BAD5-DEB04FBE5B56}" type="slidenum">
              <a:rPr lang="en-US" smtClean="0"/>
              <a:t>‹#›</a:t>
            </a:fld>
            <a:endParaRPr lang="en-US"/>
          </a:p>
        </p:txBody>
      </p:sp>
    </p:spTree>
    <p:extLst>
      <p:ext uri="{BB962C8B-B14F-4D97-AF65-F5344CB8AC3E}">
        <p14:creationId xmlns:p14="http://schemas.microsoft.com/office/powerpoint/2010/main" val="159762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11D1F-0F77-4D4F-8369-6A85E6CB2EB3}"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023B3-2229-46B4-BAD5-DEB04FBE5B56}" type="slidenum">
              <a:rPr lang="en-US" smtClean="0"/>
              <a:t>‹#›</a:t>
            </a:fld>
            <a:endParaRPr lang="en-US"/>
          </a:p>
        </p:txBody>
      </p:sp>
    </p:spTree>
    <p:extLst>
      <p:ext uri="{BB962C8B-B14F-4D97-AF65-F5344CB8AC3E}">
        <p14:creationId xmlns:p14="http://schemas.microsoft.com/office/powerpoint/2010/main" val="136023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11D1F-0F77-4D4F-8369-6A85E6CB2EB3}"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023B3-2229-46B4-BAD5-DEB04FBE5B56}" type="slidenum">
              <a:rPr lang="en-US" smtClean="0"/>
              <a:t>‹#›</a:t>
            </a:fld>
            <a:endParaRPr lang="en-US"/>
          </a:p>
        </p:txBody>
      </p:sp>
    </p:spTree>
    <p:extLst>
      <p:ext uri="{BB962C8B-B14F-4D97-AF65-F5344CB8AC3E}">
        <p14:creationId xmlns:p14="http://schemas.microsoft.com/office/powerpoint/2010/main" val="42911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C11D1F-0F77-4D4F-8369-6A85E6CB2EB3}"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023B3-2229-46B4-BAD5-DEB04FBE5B56}" type="slidenum">
              <a:rPr lang="en-US" smtClean="0"/>
              <a:t>‹#›</a:t>
            </a:fld>
            <a:endParaRPr lang="en-US"/>
          </a:p>
        </p:txBody>
      </p:sp>
    </p:spTree>
    <p:extLst>
      <p:ext uri="{BB962C8B-B14F-4D97-AF65-F5344CB8AC3E}">
        <p14:creationId xmlns:p14="http://schemas.microsoft.com/office/powerpoint/2010/main" val="315102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11D1F-0F77-4D4F-8369-6A85E6CB2EB3}"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023B3-2229-46B4-BAD5-DEB04FBE5B56}" type="slidenum">
              <a:rPr lang="en-US" smtClean="0"/>
              <a:t>‹#›</a:t>
            </a:fld>
            <a:endParaRPr lang="en-US"/>
          </a:p>
        </p:txBody>
      </p:sp>
    </p:spTree>
    <p:extLst>
      <p:ext uri="{BB962C8B-B14F-4D97-AF65-F5344CB8AC3E}">
        <p14:creationId xmlns:p14="http://schemas.microsoft.com/office/powerpoint/2010/main" val="78949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C11D1F-0F77-4D4F-8369-6A85E6CB2EB3}"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023B3-2229-46B4-BAD5-DEB04FBE5B56}" type="slidenum">
              <a:rPr lang="en-US" smtClean="0"/>
              <a:t>‹#›</a:t>
            </a:fld>
            <a:endParaRPr lang="en-US"/>
          </a:p>
        </p:txBody>
      </p:sp>
    </p:spTree>
    <p:extLst>
      <p:ext uri="{BB962C8B-B14F-4D97-AF65-F5344CB8AC3E}">
        <p14:creationId xmlns:p14="http://schemas.microsoft.com/office/powerpoint/2010/main" val="32165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11D1F-0F77-4D4F-8369-6A85E6CB2EB3}" type="datetimeFigureOut">
              <a:rPr lang="en-US" smtClean="0"/>
              <a:t>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023B3-2229-46B4-BAD5-DEB04FBE5B56}" type="slidenum">
              <a:rPr lang="en-US" smtClean="0"/>
              <a:t>‹#›</a:t>
            </a:fld>
            <a:endParaRPr lang="en-US"/>
          </a:p>
        </p:txBody>
      </p:sp>
    </p:spTree>
    <p:extLst>
      <p:ext uri="{BB962C8B-B14F-4D97-AF65-F5344CB8AC3E}">
        <p14:creationId xmlns:p14="http://schemas.microsoft.com/office/powerpoint/2010/main" val="394658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C11D1F-0F77-4D4F-8369-6A85E6CB2EB3}" type="datetimeFigureOut">
              <a:rPr lang="en-US" smtClean="0"/>
              <a:t>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023B3-2229-46B4-BAD5-DEB04FBE5B56}" type="slidenum">
              <a:rPr lang="en-US" smtClean="0"/>
              <a:t>‹#›</a:t>
            </a:fld>
            <a:endParaRPr lang="en-US"/>
          </a:p>
        </p:txBody>
      </p:sp>
    </p:spTree>
    <p:extLst>
      <p:ext uri="{BB962C8B-B14F-4D97-AF65-F5344CB8AC3E}">
        <p14:creationId xmlns:p14="http://schemas.microsoft.com/office/powerpoint/2010/main" val="121820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11D1F-0F77-4D4F-8369-6A85E6CB2EB3}" type="datetimeFigureOut">
              <a:rPr lang="en-US" smtClean="0"/>
              <a:t>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023B3-2229-46B4-BAD5-DEB04FBE5B56}" type="slidenum">
              <a:rPr lang="en-US" smtClean="0"/>
              <a:t>‹#›</a:t>
            </a:fld>
            <a:endParaRPr lang="en-US"/>
          </a:p>
        </p:txBody>
      </p:sp>
    </p:spTree>
    <p:extLst>
      <p:ext uri="{BB962C8B-B14F-4D97-AF65-F5344CB8AC3E}">
        <p14:creationId xmlns:p14="http://schemas.microsoft.com/office/powerpoint/2010/main" val="188899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11D1F-0F77-4D4F-8369-6A85E6CB2EB3}"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023B3-2229-46B4-BAD5-DEB04FBE5B56}" type="slidenum">
              <a:rPr lang="en-US" smtClean="0"/>
              <a:t>‹#›</a:t>
            </a:fld>
            <a:endParaRPr lang="en-US"/>
          </a:p>
        </p:txBody>
      </p:sp>
    </p:spTree>
    <p:extLst>
      <p:ext uri="{BB962C8B-B14F-4D97-AF65-F5344CB8AC3E}">
        <p14:creationId xmlns:p14="http://schemas.microsoft.com/office/powerpoint/2010/main" val="292368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11D1F-0F77-4D4F-8369-6A85E6CB2EB3}"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023B3-2229-46B4-BAD5-DEB04FBE5B56}" type="slidenum">
              <a:rPr lang="en-US" smtClean="0"/>
              <a:t>‹#›</a:t>
            </a:fld>
            <a:endParaRPr lang="en-US"/>
          </a:p>
        </p:txBody>
      </p:sp>
    </p:spTree>
    <p:extLst>
      <p:ext uri="{BB962C8B-B14F-4D97-AF65-F5344CB8AC3E}">
        <p14:creationId xmlns:p14="http://schemas.microsoft.com/office/powerpoint/2010/main" val="58350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11D1F-0F77-4D4F-8369-6A85E6CB2EB3}" type="datetimeFigureOut">
              <a:rPr lang="en-US" smtClean="0"/>
              <a:t>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023B3-2229-46B4-BAD5-DEB04FBE5B56}" type="slidenum">
              <a:rPr lang="en-US" smtClean="0"/>
              <a:t>‹#›</a:t>
            </a:fld>
            <a:endParaRPr lang="en-US"/>
          </a:p>
        </p:txBody>
      </p:sp>
    </p:spTree>
    <p:extLst>
      <p:ext uri="{BB962C8B-B14F-4D97-AF65-F5344CB8AC3E}">
        <p14:creationId xmlns:p14="http://schemas.microsoft.com/office/powerpoint/2010/main" val="303719567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hyperlink" Target="http://s409.photobucket.com/albums/pp176/belindanoid/?action=view&amp;current=68e6181b9587d8b21a0b5f9586161ba5.mp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and Speed</a:t>
            </a:r>
            <a:endParaRPr lang="en-US" dirty="0"/>
          </a:p>
        </p:txBody>
      </p:sp>
      <p:pic>
        <p:nvPicPr>
          <p:cNvPr id="1027" name="Picture 3" descr="C:\Users\anicolai\AppData\Local\Microsoft\Windows\Temporary Internet Files\Content.IE5\89IX9DTQ\MP9004428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3999"/>
            <a:ext cx="7162800" cy="478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10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lvl="0">
              <a:spcBef>
                <a:spcPct val="20000"/>
              </a:spcBef>
            </a:pPr>
            <a:r>
              <a:rPr lang="en-US" dirty="0" smtClean="0"/>
              <a:t>The Tortoise and the Hare</a:t>
            </a:r>
            <a:br>
              <a:rPr lang="en-US" dirty="0" smtClean="0"/>
            </a:br>
            <a:r>
              <a:rPr lang="en-US" sz="1800" dirty="0">
                <a:solidFill>
                  <a:prstClr val="black"/>
                </a:solidFill>
                <a:ea typeface="+mn-ea"/>
                <a:cs typeface="+mn-cs"/>
                <a:hlinkClick r:id="rId2"/>
              </a:rPr>
              <a:t>http://s409.photobucket.com/albums/pp176/belindanoid/?action=view&amp;current=68e6181b9587d8b21a0b5f9586161ba5.mp4</a:t>
            </a:r>
            <a:r>
              <a:rPr lang="en-US" sz="1800" dirty="0">
                <a:solidFill>
                  <a:prstClr val="black"/>
                </a:solidFill>
                <a:ea typeface="+mn-ea"/>
                <a:cs typeface="+mn-cs"/>
              </a:rPr>
              <a:t/>
            </a:r>
            <a:br>
              <a:rPr lang="en-US" sz="1800" dirty="0">
                <a:solidFill>
                  <a:prstClr val="black"/>
                </a:solidFill>
                <a:ea typeface="+mn-ea"/>
                <a:cs typeface="+mn-cs"/>
              </a:rPr>
            </a:br>
            <a:endParaRPr lang="en-US" dirty="0"/>
          </a:p>
        </p:txBody>
      </p:sp>
      <p:sp>
        <p:nvSpPr>
          <p:cNvPr id="3" name="Content Placeholder 2"/>
          <p:cNvSpPr>
            <a:spLocks noGrp="1"/>
          </p:cNvSpPr>
          <p:nvPr>
            <p:ph idx="1"/>
          </p:nvPr>
        </p:nvSpPr>
        <p:spPr>
          <a:xfrm>
            <a:off x="457200" y="1600200"/>
            <a:ext cx="8229600" cy="4267199"/>
          </a:xfrm>
        </p:spPr>
        <p:txBody>
          <a:bodyPr>
            <a:normAutofit/>
          </a:bodyPr>
          <a:lstStyle/>
          <a:p>
            <a:pPr marL="0" indent="0">
              <a:buNone/>
            </a:pPr>
            <a:r>
              <a:rPr lang="en-US" dirty="0" smtClean="0"/>
              <a:t>Who had the fastest instantaneous speed?</a:t>
            </a:r>
          </a:p>
          <a:p>
            <a:pPr marL="0" indent="0">
              <a:buNone/>
            </a:pPr>
            <a:r>
              <a:rPr lang="en-US" dirty="0" smtClean="0"/>
              <a:t>Who was traveling at a constant speed?</a:t>
            </a:r>
          </a:p>
          <a:p>
            <a:pPr marL="0" indent="0">
              <a:buNone/>
            </a:pPr>
            <a:r>
              <a:rPr lang="en-US" dirty="0" smtClean="0"/>
              <a:t>Why did the tortoise win the race?</a:t>
            </a:r>
          </a:p>
          <a:p>
            <a:pPr marL="0" indent="0">
              <a:buNone/>
            </a:pPr>
            <a:r>
              <a:rPr lang="en-US" dirty="0"/>
              <a:t>	</a:t>
            </a:r>
          </a:p>
          <a:p>
            <a:pPr marL="0" indent="0">
              <a:buNone/>
            </a:pPr>
            <a:r>
              <a:rPr lang="en-US" dirty="0" smtClean="0"/>
              <a:t>Answer: The tortoise’s average speed was greater than the hare’s average speed.</a:t>
            </a:r>
            <a:endParaRPr lang="en-US" dirty="0"/>
          </a:p>
        </p:txBody>
      </p:sp>
      <p:pic>
        <p:nvPicPr>
          <p:cNvPr id="6146" name="Picture 2" descr="C:\Users\anicolai\AppData\Local\Microsoft\Windows\Temporary Internet Files\Content.IE5\89IX9DTQ\MC9001158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953000"/>
            <a:ext cx="1795462" cy="156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06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Speed – a refresher</a:t>
            </a:r>
            <a:endParaRPr lang="en-US" dirty="0"/>
          </a:p>
        </p:txBody>
      </p:sp>
      <p:sp>
        <p:nvSpPr>
          <p:cNvPr id="3" name="Content Placeholder 2"/>
          <p:cNvSpPr>
            <a:spLocks noGrp="1"/>
          </p:cNvSpPr>
          <p:nvPr>
            <p:ph idx="1"/>
          </p:nvPr>
        </p:nvSpPr>
        <p:spPr/>
        <p:txBody>
          <a:bodyPr/>
          <a:lstStyle/>
          <a:p>
            <a:pPr marL="0" indent="0">
              <a:buNone/>
            </a:pPr>
            <a:r>
              <a:rPr lang="en-US" dirty="0" smtClean="0"/>
              <a:t>How fast?</a:t>
            </a:r>
          </a:p>
          <a:p>
            <a:pPr marL="0" indent="0">
              <a:buNone/>
            </a:pPr>
            <a:r>
              <a:rPr lang="en-US" dirty="0"/>
              <a:t>s</a:t>
            </a:r>
            <a:r>
              <a:rPr lang="en-US" dirty="0" smtClean="0"/>
              <a:t>peed = distance/time</a:t>
            </a:r>
          </a:p>
          <a:p>
            <a:pPr marL="0" indent="0">
              <a:buNone/>
            </a:pPr>
            <a:r>
              <a:rPr lang="en-US" dirty="0" smtClean="0"/>
              <a:t>s = d/t</a:t>
            </a:r>
          </a:p>
          <a:p>
            <a:pPr marL="0" indent="0">
              <a:buNone/>
            </a:pP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936350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for Distance</a:t>
            </a:r>
            <a:endParaRPr lang="en-US" dirty="0"/>
          </a:p>
        </p:txBody>
      </p:sp>
      <p:sp>
        <p:nvSpPr>
          <p:cNvPr id="3" name="Content Placeholder 2"/>
          <p:cNvSpPr>
            <a:spLocks noGrp="1"/>
          </p:cNvSpPr>
          <p:nvPr>
            <p:ph idx="1"/>
          </p:nvPr>
        </p:nvSpPr>
        <p:spPr/>
        <p:txBody>
          <a:bodyPr/>
          <a:lstStyle/>
          <a:p>
            <a:r>
              <a:rPr lang="en-US" dirty="0" smtClean="0"/>
              <a:t>How far?</a:t>
            </a:r>
          </a:p>
          <a:p>
            <a:r>
              <a:rPr lang="en-US" dirty="0" smtClean="0"/>
              <a:t>Distance = speed x time</a:t>
            </a:r>
          </a:p>
          <a:p>
            <a:r>
              <a:rPr lang="en-US" dirty="0" smtClean="0"/>
              <a:t>d = s x t</a:t>
            </a:r>
          </a:p>
          <a:p>
            <a:pPr marL="0" indent="0">
              <a:buNone/>
            </a:pPr>
            <a:endParaRPr lang="en-US" dirty="0"/>
          </a:p>
        </p:txBody>
      </p:sp>
    </p:spTree>
    <p:extLst>
      <p:ext uri="{BB962C8B-B14F-4D97-AF65-F5344CB8AC3E}">
        <p14:creationId xmlns:p14="http://schemas.microsoft.com/office/powerpoint/2010/main" val="3447104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for Time</a:t>
            </a:r>
            <a:endParaRPr lang="en-US" dirty="0"/>
          </a:p>
        </p:txBody>
      </p:sp>
      <p:sp>
        <p:nvSpPr>
          <p:cNvPr id="3" name="Content Placeholder 2"/>
          <p:cNvSpPr>
            <a:spLocks noGrp="1"/>
          </p:cNvSpPr>
          <p:nvPr>
            <p:ph idx="1"/>
          </p:nvPr>
        </p:nvSpPr>
        <p:spPr/>
        <p:txBody>
          <a:bodyPr/>
          <a:lstStyle/>
          <a:p>
            <a:r>
              <a:rPr lang="en-US" dirty="0" smtClean="0"/>
              <a:t>How long?</a:t>
            </a:r>
          </a:p>
          <a:p>
            <a:r>
              <a:rPr lang="en-US" dirty="0" smtClean="0"/>
              <a:t>Time = distance/speed</a:t>
            </a:r>
          </a:p>
          <a:p>
            <a:r>
              <a:rPr lang="en-US" dirty="0" smtClean="0"/>
              <a:t>t = d/s</a:t>
            </a:r>
          </a:p>
          <a:p>
            <a:endParaRPr lang="en-US" dirty="0"/>
          </a:p>
        </p:txBody>
      </p:sp>
    </p:spTree>
    <p:extLst>
      <p:ext uri="{BB962C8B-B14F-4D97-AF65-F5344CB8AC3E}">
        <p14:creationId xmlns:p14="http://schemas.microsoft.com/office/powerpoint/2010/main" val="4054145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Speed</a:t>
            </a:r>
            <a:endParaRPr lang="en-US" dirty="0"/>
          </a:p>
        </p:txBody>
      </p:sp>
      <p:sp>
        <p:nvSpPr>
          <p:cNvPr id="3" name="Content Placeholder 2"/>
          <p:cNvSpPr>
            <a:spLocks noGrp="1"/>
          </p:cNvSpPr>
          <p:nvPr>
            <p:ph idx="1"/>
          </p:nvPr>
        </p:nvSpPr>
        <p:spPr/>
        <p:txBody>
          <a:bodyPr/>
          <a:lstStyle/>
          <a:p>
            <a:pPr marL="0" indent="0">
              <a:buNone/>
            </a:pPr>
            <a:r>
              <a:rPr lang="en-US" dirty="0" smtClean="0"/>
              <a:t>A distance vs. time graph makes it possible to see the motion of an object over a period of time.</a:t>
            </a:r>
          </a:p>
          <a:p>
            <a:pPr marL="0" indent="0">
              <a:buNone/>
            </a:pPr>
            <a:endParaRPr lang="en-US" dirty="0"/>
          </a:p>
          <a:p>
            <a:pPr marL="0" indent="0">
              <a:buNone/>
            </a:pPr>
            <a:r>
              <a:rPr lang="en-US" dirty="0" smtClean="0"/>
              <a:t>Let’s make a time vs. distance graph for a two-hour car trip.  </a:t>
            </a:r>
            <a:endParaRPr lang="en-US" dirty="0"/>
          </a:p>
        </p:txBody>
      </p:sp>
    </p:spTree>
    <p:extLst>
      <p:ext uri="{BB962C8B-B14F-4D97-AF65-F5344CB8AC3E}">
        <p14:creationId xmlns:p14="http://schemas.microsoft.com/office/powerpoint/2010/main" val="3802246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Graphing Speed</a:t>
            </a:r>
            <a:endParaRPr lang="en-US" dirty="0"/>
          </a:p>
        </p:txBody>
      </p:sp>
      <p:sp>
        <p:nvSpPr>
          <p:cNvPr id="3" name="Content Placeholder 2"/>
          <p:cNvSpPr>
            <a:spLocks noGrp="1"/>
          </p:cNvSpPr>
          <p:nvPr>
            <p:ph idx="1"/>
          </p:nvPr>
        </p:nvSpPr>
        <p:spPr>
          <a:xfrm>
            <a:off x="457200" y="762000"/>
            <a:ext cx="8229600" cy="5364163"/>
          </a:xfrm>
        </p:spPr>
        <p:txBody>
          <a:bodyPr vert="vert270"/>
          <a:lstStyle/>
          <a:p>
            <a:pPr marL="0" indent="0">
              <a:buNone/>
            </a:pPr>
            <a:r>
              <a:rPr lang="en-US" sz="2400" dirty="0" smtClean="0"/>
              <a:t>The car covered 50 km in the first 30 minutes, stopped for 30 minutes, and covered 60 km in the final 60 minutes.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38064015"/>
              </p:ext>
            </p:extLst>
          </p:nvPr>
        </p:nvGraphicFramePr>
        <p:xfrm>
          <a:off x="2209800" y="762000"/>
          <a:ext cx="5486400" cy="5852160"/>
        </p:xfrm>
        <a:graphic>
          <a:graphicData uri="http://schemas.openxmlformats.org/drawingml/2006/table">
            <a:tbl>
              <a:tblPr firstRow="1" bandRow="1">
                <a:tableStyleId>{5C22544A-7EE6-4342-B048-85BDC9FD1C3A}</a:tableStyleId>
              </a:tblPr>
              <a:tblGrid>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tblGrid>
              <a:tr h="296228">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9622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65395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Motion and Speed</a:t>
            </a:r>
            <a:endParaRPr lang="en-US" dirty="0"/>
          </a:p>
        </p:txBody>
      </p:sp>
      <p:sp>
        <p:nvSpPr>
          <p:cNvPr id="4" name="Content Placeholder 3"/>
          <p:cNvSpPr>
            <a:spLocks noGrp="1"/>
          </p:cNvSpPr>
          <p:nvPr>
            <p:ph idx="1"/>
          </p:nvPr>
        </p:nvSpPr>
        <p:spPr/>
        <p:txBody>
          <a:bodyPr/>
          <a:lstStyle/>
          <a:p>
            <a:pPr marL="0" indent="0">
              <a:buNone/>
            </a:pPr>
            <a:r>
              <a:rPr lang="en-US" dirty="0" smtClean="0"/>
              <a:t>When something moves, it changes position.  It travels from one place to another.  You don’t always have to see something move to know that it has moved.  </a:t>
            </a:r>
            <a:endParaRPr lang="en-US" dirty="0"/>
          </a:p>
          <a:p>
            <a:pPr marL="0" indent="0">
              <a:buNone/>
            </a:pPr>
            <a:endParaRPr lang="en-US" dirty="0" smtClean="0"/>
          </a:p>
        </p:txBody>
      </p:sp>
      <p:pic>
        <p:nvPicPr>
          <p:cNvPr id="2050" name="Picture 2" descr="C:\Users\anicolai\AppData\Local\Microsoft\Windows\Temporary Internet Files\Content.IE5\03DS5VDX\MP9004432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366052"/>
            <a:ext cx="4258823" cy="299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12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Motion and Speed</a:t>
            </a:r>
            <a:endParaRPr lang="en-US" dirty="0"/>
          </a:p>
        </p:txBody>
      </p:sp>
      <p:sp>
        <p:nvSpPr>
          <p:cNvPr id="4" name="Content Placeholder 3"/>
          <p:cNvSpPr>
            <a:spLocks noGrp="1"/>
          </p:cNvSpPr>
          <p:nvPr>
            <p:ph idx="1"/>
          </p:nvPr>
        </p:nvSpPr>
        <p:spPr/>
        <p:txBody>
          <a:bodyPr/>
          <a:lstStyle/>
          <a:p>
            <a:r>
              <a:rPr lang="en-US" dirty="0" smtClean="0"/>
              <a:t>Pair up with someone at your table group.  Have your partner move something on your table while you close your eyes.  Open your eyes and see if you can tell what has moved.  Now you do the same thing for your partner.  </a:t>
            </a:r>
          </a:p>
          <a:p>
            <a:endParaRPr lang="en-US" dirty="0"/>
          </a:p>
          <a:p>
            <a:r>
              <a:rPr lang="en-US" dirty="0" smtClean="0"/>
              <a:t>How could you tell that something on your table moved?</a:t>
            </a:r>
            <a:endParaRPr lang="en-US" dirty="0"/>
          </a:p>
        </p:txBody>
      </p:sp>
    </p:spTree>
    <p:extLst>
      <p:ext uri="{BB962C8B-B14F-4D97-AF65-F5344CB8AC3E}">
        <p14:creationId xmlns:p14="http://schemas.microsoft.com/office/powerpoint/2010/main" val="61882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Motion and Speed</a:t>
            </a:r>
            <a:endParaRPr lang="en-US" dirty="0"/>
          </a:p>
        </p:txBody>
      </p:sp>
      <p:sp>
        <p:nvSpPr>
          <p:cNvPr id="4" name="Content Placeholder 3"/>
          <p:cNvSpPr>
            <a:spLocks noGrp="1"/>
          </p:cNvSpPr>
          <p:nvPr>
            <p:ph idx="1"/>
          </p:nvPr>
        </p:nvSpPr>
        <p:spPr/>
        <p:txBody>
          <a:bodyPr/>
          <a:lstStyle/>
          <a:p>
            <a:r>
              <a:rPr lang="en-US" dirty="0" smtClean="0"/>
              <a:t>Although you didn’t see the object on your desk move, you know that object moved because its position relative to the rest of the stuff on the table has changed.</a:t>
            </a:r>
            <a:endParaRPr lang="en-US" dirty="0"/>
          </a:p>
        </p:txBody>
      </p:sp>
    </p:spTree>
    <p:extLst>
      <p:ext uri="{BB962C8B-B14F-4D97-AF65-F5344CB8AC3E}">
        <p14:creationId xmlns:p14="http://schemas.microsoft.com/office/powerpoint/2010/main" val="1625482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Motion and Speed</a:t>
            </a:r>
            <a:endParaRPr lang="en-US" dirty="0"/>
          </a:p>
        </p:txBody>
      </p:sp>
      <p:sp>
        <p:nvSpPr>
          <p:cNvPr id="4" name="Content Placeholder 3"/>
          <p:cNvSpPr>
            <a:spLocks noGrp="1"/>
          </p:cNvSpPr>
          <p:nvPr>
            <p:ph idx="1"/>
          </p:nvPr>
        </p:nvSpPr>
        <p:spPr/>
        <p:txBody>
          <a:bodyPr/>
          <a:lstStyle/>
          <a:p>
            <a:pPr marL="0" indent="0">
              <a:buNone/>
            </a:pPr>
            <a:r>
              <a:rPr lang="en-US" dirty="0" smtClean="0"/>
              <a:t>Motion can be described as a change in position. </a:t>
            </a:r>
          </a:p>
          <a:p>
            <a:pPr marL="0" indent="0">
              <a:buNone/>
            </a:pPr>
            <a:endParaRPr lang="en-US" dirty="0"/>
          </a:p>
          <a:p>
            <a:pPr marL="0" indent="0">
              <a:buNone/>
            </a:pPr>
            <a:r>
              <a:rPr lang="en-US" dirty="0" smtClean="0"/>
              <a:t>What do you need to have to know whether the position of something has changed?</a:t>
            </a:r>
          </a:p>
          <a:p>
            <a:pPr marL="0" indent="0">
              <a:buNone/>
            </a:pPr>
            <a:endParaRPr lang="en-US" dirty="0"/>
          </a:p>
          <a:p>
            <a:pPr marL="0" indent="0">
              <a:buNone/>
            </a:pPr>
            <a:r>
              <a:rPr lang="en-US" dirty="0" smtClean="0"/>
              <a:t>Answer: a reference point</a:t>
            </a:r>
            <a:endParaRPr lang="en-US" dirty="0"/>
          </a:p>
        </p:txBody>
      </p:sp>
    </p:spTree>
    <p:extLst>
      <p:ext uri="{BB962C8B-B14F-4D97-AF65-F5344CB8AC3E}">
        <p14:creationId xmlns:p14="http://schemas.microsoft.com/office/powerpoint/2010/main" val="365385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and Speed</a:t>
            </a:r>
            <a:endParaRPr lang="en-US" dirty="0"/>
          </a:p>
        </p:txBody>
      </p:sp>
      <p:sp>
        <p:nvSpPr>
          <p:cNvPr id="3" name="Content Placeholder 2"/>
          <p:cNvSpPr>
            <a:spLocks noGrp="1"/>
          </p:cNvSpPr>
          <p:nvPr>
            <p:ph idx="1"/>
          </p:nvPr>
        </p:nvSpPr>
        <p:spPr/>
        <p:txBody>
          <a:bodyPr/>
          <a:lstStyle/>
          <a:p>
            <a:pPr marL="0" indent="0">
              <a:buNone/>
            </a:pPr>
            <a:r>
              <a:rPr lang="en-US" dirty="0" smtClean="0"/>
              <a:t>Descriptions of motion often include speed.</a:t>
            </a:r>
          </a:p>
          <a:p>
            <a:pPr marL="0" indent="0">
              <a:buNone/>
            </a:pPr>
            <a:r>
              <a:rPr lang="en-US" dirty="0" smtClean="0"/>
              <a:t>Speed is how fast something moves.  </a:t>
            </a:r>
          </a:p>
          <a:p>
            <a:pPr marL="0" indent="0">
              <a:buNone/>
            </a:pPr>
            <a:endParaRPr lang="en-US" dirty="0"/>
          </a:p>
          <a:p>
            <a:pPr marL="0" indent="0">
              <a:buNone/>
            </a:pPr>
            <a:r>
              <a:rPr lang="en-US" dirty="0" smtClean="0"/>
              <a:t>Predict: What is the difference between instantaneous speed and constant speed?</a:t>
            </a:r>
          </a:p>
        </p:txBody>
      </p:sp>
      <p:pic>
        <p:nvPicPr>
          <p:cNvPr id="3074" name="Picture 2" descr="C:\Users\anicolai\AppData\Local\Microsoft\Windows\Temporary Internet Files\Content.IE5\89IX9DTQ\MP9004244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724400"/>
            <a:ext cx="24012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46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and Speed</a:t>
            </a:r>
            <a:endParaRPr lang="en-US" dirty="0"/>
          </a:p>
        </p:txBody>
      </p:sp>
      <p:sp>
        <p:nvSpPr>
          <p:cNvPr id="3" name="Content Placeholder 2"/>
          <p:cNvSpPr>
            <a:spLocks noGrp="1"/>
          </p:cNvSpPr>
          <p:nvPr>
            <p:ph idx="1"/>
          </p:nvPr>
        </p:nvSpPr>
        <p:spPr/>
        <p:txBody>
          <a:bodyPr/>
          <a:lstStyle/>
          <a:p>
            <a:pPr marL="0" indent="0">
              <a:buNone/>
            </a:pPr>
            <a:r>
              <a:rPr lang="en-US" dirty="0" smtClean="0"/>
              <a:t>Instantaneous speed is the rate</a:t>
            </a:r>
          </a:p>
          <a:p>
            <a:pPr marL="0" indent="0">
              <a:buNone/>
            </a:pPr>
            <a:r>
              <a:rPr lang="en-US" dirty="0" smtClean="0"/>
              <a:t> of motion of an object at any </a:t>
            </a:r>
          </a:p>
          <a:p>
            <a:pPr marL="0" indent="0">
              <a:buNone/>
            </a:pPr>
            <a:r>
              <a:rPr lang="en-US" dirty="0" smtClean="0"/>
              <a:t>given moment.  The speedometer</a:t>
            </a:r>
          </a:p>
          <a:p>
            <a:pPr marL="0" indent="0">
              <a:buNone/>
            </a:pPr>
            <a:r>
              <a:rPr lang="en-US" dirty="0" smtClean="0"/>
              <a:t> in a car shows your instantaneous speed.</a:t>
            </a:r>
          </a:p>
          <a:p>
            <a:pPr marL="0" indent="0">
              <a:buNone/>
            </a:pPr>
            <a:endParaRPr lang="en-US" dirty="0"/>
          </a:p>
          <a:p>
            <a:pPr marL="0" indent="0">
              <a:buNone/>
            </a:pPr>
            <a:r>
              <a:rPr lang="en-US" dirty="0" smtClean="0"/>
              <a:t>Constant speed is a speed that does not vary.  This is when you are traveling down the highway with the cruise control on.</a:t>
            </a:r>
          </a:p>
          <a:p>
            <a:pPr marL="0" indent="0">
              <a:buNone/>
            </a:pPr>
            <a:endParaRPr lang="en-US" dirty="0"/>
          </a:p>
          <a:p>
            <a:pPr marL="0" indent="0">
              <a:buNone/>
            </a:pPr>
            <a:endParaRPr lang="en-US" dirty="0"/>
          </a:p>
        </p:txBody>
      </p:sp>
      <p:pic>
        <p:nvPicPr>
          <p:cNvPr id="4098" name="Picture 2" descr="C:\Users\anicolai\AppData\Local\Microsoft\Windows\Temporary Internet Files\Content.IE5\L8DGWS9C\MP9004482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676400"/>
            <a:ext cx="2330450" cy="157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698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Motion and Speed</a:t>
            </a:r>
            <a:endParaRPr lang="en-US" dirty="0"/>
          </a:p>
        </p:txBody>
      </p:sp>
      <p:sp>
        <p:nvSpPr>
          <p:cNvPr id="3" name="Content Placeholder 2"/>
          <p:cNvSpPr>
            <a:spLocks noGrp="1"/>
          </p:cNvSpPr>
          <p:nvPr>
            <p:ph idx="1"/>
          </p:nvPr>
        </p:nvSpPr>
        <p:spPr>
          <a:xfrm>
            <a:off x="457200" y="990600"/>
            <a:ext cx="8229600" cy="5410200"/>
          </a:xfrm>
        </p:spPr>
        <p:txBody>
          <a:bodyPr>
            <a:normAutofit lnSpcReduction="10000"/>
          </a:bodyPr>
          <a:lstStyle/>
          <a:p>
            <a:r>
              <a:rPr lang="en-US" dirty="0" smtClean="0"/>
              <a:t>Much of the time the speeds you deal with are not constant.  When you ride your bike, your speed increases from 0 mph.  You slow down </a:t>
            </a:r>
            <a:r>
              <a:rPr lang="en-US" smtClean="0"/>
              <a:t>to </a:t>
            </a:r>
            <a:r>
              <a:rPr lang="en-US" smtClean="0"/>
              <a:t>peddle </a:t>
            </a:r>
            <a:r>
              <a:rPr lang="en-US" dirty="0" smtClean="0"/>
              <a:t>up a steep hill and speed up going down the other side.  You stop for a red light, speed up again, and move at a constant speed for a while.  Then you slow down and stop when you arrive at your destination.  </a:t>
            </a:r>
          </a:p>
          <a:p>
            <a:r>
              <a:rPr lang="en-US" dirty="0" smtClean="0"/>
              <a:t>How would you express your speed on this trip?  Would you use your fastest speed, your slowest speed, or one in between the two?</a:t>
            </a:r>
            <a:endParaRPr lang="en-US" dirty="0"/>
          </a:p>
        </p:txBody>
      </p:sp>
    </p:spTree>
    <p:extLst>
      <p:ext uri="{BB962C8B-B14F-4D97-AF65-F5344CB8AC3E}">
        <p14:creationId xmlns:p14="http://schemas.microsoft.com/office/powerpoint/2010/main" val="235716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and Speed</a:t>
            </a:r>
            <a:endParaRPr lang="en-US" dirty="0"/>
          </a:p>
        </p:txBody>
      </p:sp>
      <p:sp>
        <p:nvSpPr>
          <p:cNvPr id="3" name="Content Placeholder 2"/>
          <p:cNvSpPr>
            <a:spLocks noGrp="1"/>
          </p:cNvSpPr>
          <p:nvPr>
            <p:ph idx="1"/>
          </p:nvPr>
        </p:nvSpPr>
        <p:spPr/>
        <p:txBody>
          <a:bodyPr/>
          <a:lstStyle/>
          <a:p>
            <a:r>
              <a:rPr lang="en-US" dirty="0" smtClean="0"/>
              <a:t>In cases where the rate of motion varies a great deal, the best way to describe speed is to use average speed.</a:t>
            </a:r>
          </a:p>
          <a:p>
            <a:endParaRPr lang="en-US" dirty="0"/>
          </a:p>
          <a:p>
            <a:r>
              <a:rPr lang="en-US" dirty="0" smtClean="0"/>
              <a:t>Average speed is the total distance traveled divided by total time of travel.</a:t>
            </a:r>
          </a:p>
          <a:p>
            <a:pPr marL="0" indent="0">
              <a:buNone/>
            </a:pPr>
            <a:r>
              <a:rPr lang="en-US" dirty="0" smtClean="0"/>
              <a:t>					  </a:t>
            </a:r>
            <a:endParaRPr lang="en-US" dirty="0"/>
          </a:p>
        </p:txBody>
      </p:sp>
      <p:pic>
        <p:nvPicPr>
          <p:cNvPr id="5122" name="Picture 2" descr="C:\Users\anicolai\AppData\Local\Microsoft\Windows\Temporary Internet Files\Content.IE5\F7US5P1B\MP9004422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661763"/>
            <a:ext cx="14859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nicolai\AppData\Local\Microsoft\Windows\Temporary Internet Files\Content.IE5\89IX9DTQ\MC9000169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6663" y="5054600"/>
            <a:ext cx="1509712" cy="1339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nicolai\AppData\Local\Microsoft\Windows\Temporary Internet Files\Content.IE5\03DS5VDX\MC90004812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257800"/>
            <a:ext cx="790042" cy="78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26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537</Words>
  <Application>Microsoft Office PowerPoint</Application>
  <PresentationFormat>On-screen Show (4:3)</PresentationFormat>
  <Paragraphs>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Motion and Speed</vt:lpstr>
      <vt:lpstr>Motion and Speed</vt:lpstr>
      <vt:lpstr>Motion and Speed</vt:lpstr>
      <vt:lpstr>Motion and Speed</vt:lpstr>
      <vt:lpstr>Motion and Speed</vt:lpstr>
      <vt:lpstr>Motion and Speed</vt:lpstr>
      <vt:lpstr>Motion and Speed</vt:lpstr>
      <vt:lpstr>Motion and Speed</vt:lpstr>
      <vt:lpstr>Motion and Speed</vt:lpstr>
      <vt:lpstr>The Tortoise and the Hare http://s409.photobucket.com/albums/pp176/belindanoid/?action=view&amp;current=68e6181b9587d8b21a0b5f9586161ba5.mp4 </vt:lpstr>
      <vt:lpstr>Calculating Speed – a refresher</vt:lpstr>
      <vt:lpstr>Calculating for Distance</vt:lpstr>
      <vt:lpstr>Calculating for Time</vt:lpstr>
      <vt:lpstr>Graphing Speed</vt:lpstr>
      <vt:lpstr>Graphing Speed</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and Speed</dc:title>
  <dc:creator>Nicolai, Amy</dc:creator>
  <cp:lastModifiedBy>Nicolai, Amy</cp:lastModifiedBy>
  <cp:revision>11</cp:revision>
  <dcterms:created xsi:type="dcterms:W3CDTF">2012-03-03T20:49:26Z</dcterms:created>
  <dcterms:modified xsi:type="dcterms:W3CDTF">2013-02-01T17:45:10Z</dcterms:modified>
</cp:coreProperties>
</file>