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9AD9-A0C0-3A45-8783-460A037A235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4CE2-22E2-5441-B504-BB90226A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9AD9-A0C0-3A45-8783-460A037A235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4CE2-22E2-5441-B504-BB90226A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2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9AD9-A0C0-3A45-8783-460A037A235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4CE2-22E2-5441-B504-BB90226A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9AD9-A0C0-3A45-8783-460A037A235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4CE2-22E2-5441-B504-BB90226A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4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9AD9-A0C0-3A45-8783-460A037A235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4CE2-22E2-5441-B504-BB90226A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7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9AD9-A0C0-3A45-8783-460A037A235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4CE2-22E2-5441-B504-BB90226A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5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9AD9-A0C0-3A45-8783-460A037A235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4CE2-22E2-5441-B504-BB90226A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2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9AD9-A0C0-3A45-8783-460A037A235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4CE2-22E2-5441-B504-BB90226A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1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9AD9-A0C0-3A45-8783-460A037A235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4CE2-22E2-5441-B504-BB90226A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0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9AD9-A0C0-3A45-8783-460A037A235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4CE2-22E2-5441-B504-BB90226A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4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9AD9-A0C0-3A45-8783-460A037A235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4CE2-22E2-5441-B504-BB90226A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7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A9AD9-A0C0-3A45-8783-460A037A235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44CE2-22E2-5441-B504-BB90226A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1" name="Picture 23" descr="cup-ca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57338"/>
            <a:ext cx="1979613" cy="2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733800" y="3733800"/>
            <a:ext cx="1600200" cy="2590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914400" y="3733800"/>
            <a:ext cx="7315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" y="3429000"/>
            <a:ext cx="2133600" cy="228600"/>
            <a:chOff x="384" y="3168"/>
            <a:chExt cx="960" cy="144"/>
          </a:xfrm>
        </p:grpSpPr>
        <p:sp>
          <p:nvSpPr>
            <p:cNvPr id="14352" name="Line 6"/>
            <p:cNvSpPr>
              <a:spLocks noChangeShapeType="1"/>
            </p:cNvSpPr>
            <p:nvPr/>
          </p:nvSpPr>
          <p:spPr bwMode="auto">
            <a:xfrm>
              <a:off x="384" y="3168"/>
              <a:ext cx="192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7"/>
            <p:cNvSpPr>
              <a:spLocks noChangeShapeType="1"/>
            </p:cNvSpPr>
            <p:nvPr/>
          </p:nvSpPr>
          <p:spPr bwMode="auto">
            <a:xfrm>
              <a:off x="576" y="3312"/>
              <a:ext cx="576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8"/>
            <p:cNvSpPr>
              <a:spLocks noChangeShapeType="1"/>
            </p:cNvSpPr>
            <p:nvPr/>
          </p:nvSpPr>
          <p:spPr bwMode="auto">
            <a:xfrm flipH="1">
              <a:off x="1152" y="3168"/>
              <a:ext cx="192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553200" y="3429000"/>
            <a:ext cx="2133600" cy="228600"/>
            <a:chOff x="384" y="3168"/>
            <a:chExt cx="960" cy="144"/>
          </a:xfrm>
        </p:grpSpPr>
        <p:sp>
          <p:nvSpPr>
            <p:cNvPr id="14349" name="Line 11"/>
            <p:cNvSpPr>
              <a:spLocks noChangeShapeType="1"/>
            </p:cNvSpPr>
            <p:nvPr/>
          </p:nvSpPr>
          <p:spPr bwMode="auto">
            <a:xfrm>
              <a:off x="384" y="3168"/>
              <a:ext cx="192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2"/>
            <p:cNvSpPr>
              <a:spLocks noChangeShapeType="1"/>
            </p:cNvSpPr>
            <p:nvPr/>
          </p:nvSpPr>
          <p:spPr bwMode="auto">
            <a:xfrm>
              <a:off x="576" y="3312"/>
              <a:ext cx="576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3"/>
            <p:cNvSpPr>
              <a:spLocks noChangeShapeType="1"/>
            </p:cNvSpPr>
            <p:nvPr/>
          </p:nvSpPr>
          <p:spPr bwMode="auto">
            <a:xfrm flipH="1">
              <a:off x="1152" y="3168"/>
              <a:ext cx="192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183" name="Picture 15" descr="istockphoto_3931123-stock-photo-of-milk-cart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17287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 descr="whitelilyflo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ttar_egg_03_v_laun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6270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 descr="but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98583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85800" y="-44450"/>
            <a:ext cx="36353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/>
              <a:t>reactants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279900" y="0"/>
            <a:ext cx="6731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/>
              <a:t>=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899025" y="0"/>
            <a:ext cx="340201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/>
              <a:t>products</a:t>
            </a:r>
          </a:p>
        </p:txBody>
      </p:sp>
    </p:spTree>
    <p:extLst>
      <p:ext uri="{BB962C8B-B14F-4D97-AF65-F5344CB8AC3E}">
        <p14:creationId xmlns:p14="http://schemas.microsoft.com/office/powerpoint/2010/main" val="278532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92" grpId="0"/>
      <p:bldP spid="7193" grpId="0"/>
      <p:bldP spid="7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4"/>
          <p:cNvSpPr txBox="1">
            <a:spLocks noChangeArrowheads="1"/>
          </p:cNvSpPr>
          <p:nvPr/>
        </p:nvSpPr>
        <p:spPr bwMode="auto">
          <a:xfrm>
            <a:off x="365125" y="341313"/>
            <a:ext cx="723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Careful observations led to the discovery of the conservation of mass.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22325" y="790575"/>
            <a:ext cx="45116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Antoine Lavoisier</a:t>
            </a:r>
            <a:r>
              <a:rPr lang="ja-JP" altLang="en-US" sz="1800"/>
              <a:t>’</a:t>
            </a:r>
            <a:r>
              <a:rPr lang="en-US" altLang="ja-JP" sz="1800"/>
              <a:t>s careful quantitative experiment showed that in a chemical reaction, the total mass of reactants is always equal to the total mass of products.</a:t>
            </a:r>
            <a:endParaRPr lang="en-US" sz="1800"/>
          </a:p>
        </p:txBody>
      </p:sp>
      <p:pic>
        <p:nvPicPr>
          <p:cNvPr id="3080" name="Picture 8" descr="antoine_lavoisi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63" y="876300"/>
            <a:ext cx="3640137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LavoisierHgCal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78038"/>
            <a:ext cx="4648200" cy="313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28600" y="5197475"/>
            <a:ext cx="2711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2Hg(l) + O</a:t>
            </a:r>
            <a:r>
              <a:rPr lang="en-US" sz="3200" baseline="-25000"/>
              <a:t>2</a:t>
            </a:r>
            <a:r>
              <a:rPr lang="en-US" sz="3200"/>
              <a:t>(g)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2971800" y="5486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540125" y="5197475"/>
            <a:ext cx="1717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2HgO(s)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81000" y="5791200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Mercury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828800" y="5791200"/>
            <a:ext cx="97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Oxygen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276600" y="5791200"/>
            <a:ext cx="206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Mercury Monoxide</a:t>
            </a:r>
          </a:p>
        </p:txBody>
      </p:sp>
    </p:spTree>
    <p:extLst>
      <p:ext uri="{BB962C8B-B14F-4D97-AF65-F5344CB8AC3E}">
        <p14:creationId xmlns:p14="http://schemas.microsoft.com/office/powerpoint/2010/main" val="23137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6" grpId="0"/>
      <p:bldP spid="3087" grpId="0" animBg="1"/>
      <p:bldP spid="3088" grpId="0"/>
      <p:bldP spid="3089" grpId="0"/>
      <p:bldP spid="3090" grpId="0"/>
      <p:bldP spid="30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365125" y="341313"/>
            <a:ext cx="723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Careful observations led to the discovery of the conservation of mass.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838200"/>
            <a:ext cx="7864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In other words, mass is neither created nor destroyed during chemical reactions.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9600" y="1682750"/>
            <a:ext cx="807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Law of Conservation of Mass – atoms are not created or destroyed in a chemical reaction.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09600" y="2528888"/>
            <a:ext cx="7499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Law of Conservation of Mass – mass in a closed system cannot change.</a:t>
            </a:r>
          </a:p>
        </p:txBody>
      </p:sp>
    </p:spTree>
    <p:extLst>
      <p:ext uri="{BB962C8B-B14F-4D97-AF65-F5344CB8AC3E}">
        <p14:creationId xmlns:p14="http://schemas.microsoft.com/office/powerpoint/2010/main" val="263855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365125" y="265113"/>
            <a:ext cx="6318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Chemical reactions can be described by chemical equations.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22325" y="722313"/>
            <a:ext cx="7864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A chemical equation represents the way in which a reaction rearranges the atoms in chemicals.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22325" y="1427163"/>
            <a:ext cx="7864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To write an equation, you must know the reactants and products, their chemical formulas, and the direction of the reaction.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22325" y="2133600"/>
            <a:ext cx="6559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The arrow in an equation indicates the direction of the reaction.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361950" y="2776538"/>
            <a:ext cx="8405813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5400"/>
              <a:t>CH</a:t>
            </a:r>
            <a:r>
              <a:rPr lang="en-US" sz="5400" baseline="-25000"/>
              <a:t>4</a:t>
            </a:r>
            <a:r>
              <a:rPr lang="en-US" sz="5400"/>
              <a:t> + 2O</a:t>
            </a:r>
            <a:r>
              <a:rPr lang="en-US" sz="5400" baseline="-25000"/>
              <a:t>2</a:t>
            </a:r>
            <a:r>
              <a:rPr lang="en-US" sz="5400"/>
              <a:t> → CO</a:t>
            </a:r>
            <a:r>
              <a:rPr lang="en-US" sz="5400" baseline="-25000"/>
              <a:t>2</a:t>
            </a:r>
            <a:r>
              <a:rPr lang="en-US" sz="5400"/>
              <a:t> + 2H</a:t>
            </a:r>
            <a:r>
              <a:rPr lang="en-US" sz="5400" baseline="-25000"/>
              <a:t>2</a:t>
            </a:r>
            <a:r>
              <a:rPr lang="en-US" sz="5400"/>
              <a:t>O</a:t>
            </a:r>
            <a:r>
              <a:rPr lang="en-US" sz="6600"/>
              <a:t> </a:t>
            </a:r>
          </a:p>
          <a:p>
            <a:pPr eaLnBrk="0" hangingPunct="0"/>
            <a:endParaRPr lang="en-US" sz="6600"/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2816225" y="4491038"/>
            <a:ext cx="814388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819150" y="5014913"/>
            <a:ext cx="814388" cy="8524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C</a:t>
            </a:r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3535363" y="4494213"/>
            <a:ext cx="814387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2811463" y="5795963"/>
            <a:ext cx="814387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3549650" y="5780088"/>
            <a:ext cx="814388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2173288" y="5064125"/>
            <a:ext cx="511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+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6826250" y="4881563"/>
            <a:ext cx="511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+</a:t>
            </a:r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1466850" y="4779963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433388" y="5508625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1487488" y="5514975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455613" y="4789488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pic>
        <p:nvPicPr>
          <p:cNvPr id="4132" name="Picture 36" descr="Flame-04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4938713"/>
            <a:ext cx="7937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4371975" y="5454650"/>
            <a:ext cx="6794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9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506 -0.06667 " pathEditMode="relative" ptsTypes="AA">
                                      <p:cBhvr>
                                        <p:cTn id="73" dur="2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22153 -0.070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76" y="-3542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0.24323 -0.0738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3" y="-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243 -0.26667 " pathEditMode="relative" ptsTypes="AA">
                                      <p:cBhvr>
                                        <p:cTn id="86" dur="2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L 0.43924 0.02338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62" y="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5261 -0.14236 " pathEditMode="relative" ptsTypes="AA">
                                      <p:cBhvr>
                                        <p:cTn id="91" dur="2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2708 -0.1386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0.74861 0.03773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31" y="1875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7217 0.0342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76" y="171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  <p:bldP spid="4120" grpId="0"/>
      <p:bldP spid="4121" grpId="0" animBg="1"/>
      <p:bldP spid="4121" grpId="1" animBg="1"/>
      <p:bldP spid="4122" grpId="0" animBg="1"/>
      <p:bldP spid="4122" grpId="1" animBg="1"/>
      <p:bldP spid="4123" grpId="0" animBg="1"/>
      <p:bldP spid="4123" grpId="1" animBg="1"/>
      <p:bldP spid="4124" grpId="0" animBg="1"/>
      <p:bldP spid="4124" grpId="1" animBg="1"/>
      <p:bldP spid="4125" grpId="0" animBg="1"/>
      <p:bldP spid="4125" grpId="1" animBg="1"/>
      <p:bldP spid="4126" grpId="0"/>
      <p:bldP spid="4126" grpId="1"/>
      <p:bldP spid="4127" grpId="0"/>
      <p:bldP spid="4128" grpId="0" animBg="1"/>
      <p:bldP spid="4128" grpId="1" animBg="1"/>
      <p:bldP spid="4129" grpId="0" animBg="1"/>
      <p:bldP spid="4129" grpId="1" animBg="1"/>
      <p:bldP spid="4130" grpId="0" animBg="1"/>
      <p:bldP spid="4130" grpId="1" animBg="1"/>
      <p:bldP spid="4131" grpId="0" animBg="1"/>
      <p:bldP spid="4131" grpId="1" animBg="1"/>
      <p:bldP spid="41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Law of Conservation of Mass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Sean Gillette, </a:t>
            </a:r>
            <a:r>
              <a:rPr lang="en-US" dirty="0" err="1"/>
              <a:t>EdD</a:t>
            </a:r>
            <a:endParaRPr lang="en-US" dirty="0"/>
          </a:p>
          <a:p>
            <a:r>
              <a:rPr lang="en-US" dirty="0"/>
              <a:t>Master Teacher Project</a:t>
            </a:r>
          </a:p>
          <a:p>
            <a:r>
              <a:rPr lang="en-US" dirty="0" err="1"/>
              <a:t>Betterlesson.com</a:t>
            </a:r>
            <a:endParaRPr lang="en-US" dirty="0"/>
          </a:p>
          <a:p>
            <a:r>
              <a:rPr lang="en-US" dirty="0"/>
              <a:t>July 24, 2014</a:t>
            </a:r>
          </a:p>
        </p:txBody>
      </p:sp>
    </p:spTree>
    <p:extLst>
      <p:ext uri="{BB962C8B-B14F-4D97-AF65-F5344CB8AC3E}">
        <p14:creationId xmlns:p14="http://schemas.microsoft.com/office/powerpoint/2010/main" val="172833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Law of Conservation of Mass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Gillette</dc:creator>
  <cp:lastModifiedBy>Nicolai, Amy</cp:lastModifiedBy>
  <cp:revision>1</cp:revision>
  <dcterms:created xsi:type="dcterms:W3CDTF">2014-07-24T20:47:57Z</dcterms:created>
  <dcterms:modified xsi:type="dcterms:W3CDTF">2016-07-13T00:04:54Z</dcterms:modified>
</cp:coreProperties>
</file>