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D6A849-2BE7-4536-81F7-86B40A84EA2A}"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4B5C2-5B71-4DCE-9E3E-B0BE4D10D91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6A849-2BE7-4536-81F7-86B40A84EA2A}"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D6A849-2BE7-4536-81F7-86B40A84EA2A}"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6A849-2BE7-4536-81F7-86B40A84EA2A}"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6A849-2BE7-4536-81F7-86B40A84EA2A}"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4B5C2-5B71-4DCE-9E3E-B0BE4D10D91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D6A849-2BE7-4536-81F7-86B40A84EA2A}"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D6A849-2BE7-4536-81F7-86B40A84EA2A}" type="datetimeFigureOut">
              <a:rPr lang="en-US" smtClean="0"/>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4B5C2-5B71-4DCE-9E3E-B0BE4D10D91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D6A849-2BE7-4536-81F7-86B40A84EA2A}" type="datetimeFigureOut">
              <a:rPr lang="en-US" smtClean="0"/>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6A849-2BE7-4536-81F7-86B40A84EA2A}" type="datetimeFigureOut">
              <a:rPr lang="en-US" smtClean="0"/>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6A849-2BE7-4536-81F7-86B40A84EA2A}"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4B5C2-5B71-4DCE-9E3E-B0BE4D10D91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6A849-2BE7-4536-81F7-86B40A84EA2A}"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4B5C2-5B71-4DCE-9E3E-B0BE4D10D9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FD6A849-2BE7-4536-81F7-86B40A84EA2A}" type="datetimeFigureOut">
              <a:rPr lang="en-US" smtClean="0"/>
              <a:t>3/21/2014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BA4B5C2-5B71-4DCE-9E3E-B0BE4D10D9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Heat Transfer	</a:t>
            </a:r>
            <a:endParaRPr lang="en-US" dirty="0"/>
          </a:p>
        </p:txBody>
      </p:sp>
      <p:sp>
        <p:nvSpPr>
          <p:cNvPr id="3" name="Subtitle 2"/>
          <p:cNvSpPr>
            <a:spLocks noGrp="1"/>
          </p:cNvSpPr>
          <p:nvPr>
            <p:ph type="subTitle" idx="1"/>
          </p:nvPr>
        </p:nvSpPr>
        <p:spPr/>
        <p:txBody>
          <a:bodyPr/>
          <a:lstStyle/>
          <a:p>
            <a:r>
              <a:rPr lang="en-US" dirty="0" smtClean="0"/>
              <a:t>Conduction, Convection, and Radiation</a:t>
            </a:r>
            <a:endParaRPr lang="en-US" dirty="0"/>
          </a:p>
        </p:txBody>
      </p:sp>
    </p:spTree>
    <p:extLst>
      <p:ext uri="{BB962C8B-B14F-4D97-AF65-F5344CB8AC3E}">
        <p14:creationId xmlns:p14="http://schemas.microsoft.com/office/powerpoint/2010/main" val="1584099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t>
            </a:r>
            <a:endParaRPr lang="en-US" dirty="0"/>
          </a:p>
        </p:txBody>
      </p:sp>
      <p:sp>
        <p:nvSpPr>
          <p:cNvPr id="3" name="Content Placeholder 2"/>
          <p:cNvSpPr>
            <a:spLocks noGrp="1"/>
          </p:cNvSpPr>
          <p:nvPr>
            <p:ph idx="1"/>
          </p:nvPr>
        </p:nvSpPr>
        <p:spPr/>
        <p:txBody>
          <a:bodyPr/>
          <a:lstStyle/>
          <a:p>
            <a:r>
              <a:rPr lang="en-US" dirty="0" smtClean="0"/>
              <a:t>This flow creates a circular motion known as a convection current.</a:t>
            </a:r>
          </a:p>
          <a:p>
            <a:endParaRPr lang="en-US" dirty="0"/>
          </a:p>
          <a:p>
            <a:pPr marL="0" indent="0">
              <a:buNone/>
            </a:pPr>
            <a:endParaRPr lang="en-US" dirty="0"/>
          </a:p>
        </p:txBody>
      </p:sp>
      <p:sp>
        <p:nvSpPr>
          <p:cNvPr id="4" name="Rectangle 3"/>
          <p:cNvSpPr/>
          <p:nvPr/>
        </p:nvSpPr>
        <p:spPr>
          <a:xfrm>
            <a:off x="2479813" y="2590800"/>
            <a:ext cx="44958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478157" y="3060883"/>
            <a:ext cx="4517887" cy="486989"/>
          </a:xfrm>
          <a:custGeom>
            <a:avLst/>
            <a:gdLst>
              <a:gd name="connsiteX0" fmla="*/ 0 w 4517887"/>
              <a:gd name="connsiteY0" fmla="*/ 265413 h 486989"/>
              <a:gd name="connsiteX1" fmla="*/ 198782 w 4517887"/>
              <a:gd name="connsiteY1" fmla="*/ 53378 h 486989"/>
              <a:gd name="connsiteX2" fmla="*/ 424069 w 4517887"/>
              <a:gd name="connsiteY2" fmla="*/ 278665 h 486989"/>
              <a:gd name="connsiteX3" fmla="*/ 424069 w 4517887"/>
              <a:gd name="connsiteY3" fmla="*/ 278665 h 486989"/>
              <a:gd name="connsiteX4" fmla="*/ 636104 w 4517887"/>
              <a:gd name="connsiteY4" fmla="*/ 53378 h 486989"/>
              <a:gd name="connsiteX5" fmla="*/ 715617 w 4517887"/>
              <a:gd name="connsiteY5" fmla="*/ 119639 h 486989"/>
              <a:gd name="connsiteX6" fmla="*/ 834886 w 4517887"/>
              <a:gd name="connsiteY6" fmla="*/ 252160 h 486989"/>
              <a:gd name="connsiteX7" fmla="*/ 993913 w 4517887"/>
              <a:gd name="connsiteY7" fmla="*/ 40126 h 486989"/>
              <a:gd name="connsiteX8" fmla="*/ 1219200 w 4517887"/>
              <a:gd name="connsiteY8" fmla="*/ 238908 h 486989"/>
              <a:gd name="connsiteX9" fmla="*/ 1378226 w 4517887"/>
              <a:gd name="connsiteY9" fmla="*/ 53378 h 486989"/>
              <a:gd name="connsiteX10" fmla="*/ 1630017 w 4517887"/>
              <a:gd name="connsiteY10" fmla="*/ 252160 h 486989"/>
              <a:gd name="connsiteX11" fmla="*/ 1868556 w 4517887"/>
              <a:gd name="connsiteY11" fmla="*/ 40126 h 486989"/>
              <a:gd name="connsiteX12" fmla="*/ 2040834 w 4517887"/>
              <a:gd name="connsiteY12" fmla="*/ 252160 h 486989"/>
              <a:gd name="connsiteX13" fmla="*/ 2252869 w 4517887"/>
              <a:gd name="connsiteY13" fmla="*/ 369 h 486989"/>
              <a:gd name="connsiteX14" fmla="*/ 2425147 w 4517887"/>
              <a:gd name="connsiteY14" fmla="*/ 225656 h 486989"/>
              <a:gd name="connsiteX15" fmla="*/ 2663686 w 4517887"/>
              <a:gd name="connsiteY15" fmla="*/ 66630 h 486989"/>
              <a:gd name="connsiteX16" fmla="*/ 2835965 w 4517887"/>
              <a:gd name="connsiteY16" fmla="*/ 199152 h 486989"/>
              <a:gd name="connsiteX17" fmla="*/ 3008243 w 4517887"/>
              <a:gd name="connsiteY17" fmla="*/ 13621 h 486989"/>
              <a:gd name="connsiteX18" fmla="*/ 3246782 w 4517887"/>
              <a:gd name="connsiteY18" fmla="*/ 146143 h 486989"/>
              <a:gd name="connsiteX19" fmla="*/ 3458817 w 4517887"/>
              <a:gd name="connsiteY19" fmla="*/ 369 h 486989"/>
              <a:gd name="connsiteX20" fmla="*/ 3737113 w 4517887"/>
              <a:gd name="connsiteY20" fmla="*/ 199152 h 486989"/>
              <a:gd name="connsiteX21" fmla="*/ 4081669 w 4517887"/>
              <a:gd name="connsiteY21" fmla="*/ 172647 h 486989"/>
              <a:gd name="connsiteX22" fmla="*/ 4121426 w 4517887"/>
              <a:gd name="connsiteY22" fmla="*/ 26874 h 486989"/>
              <a:gd name="connsiteX23" fmla="*/ 4280452 w 4517887"/>
              <a:gd name="connsiteY23" fmla="*/ 185900 h 486989"/>
              <a:gd name="connsiteX24" fmla="*/ 4492486 w 4517887"/>
              <a:gd name="connsiteY24" fmla="*/ 172647 h 48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517887" h="486989">
                <a:moveTo>
                  <a:pt x="0" y="265413"/>
                </a:moveTo>
                <a:cubicBezTo>
                  <a:pt x="64052" y="158291"/>
                  <a:pt x="128104" y="51169"/>
                  <a:pt x="198782" y="53378"/>
                </a:cubicBezTo>
                <a:cubicBezTo>
                  <a:pt x="269460" y="55587"/>
                  <a:pt x="424069" y="278665"/>
                  <a:pt x="424069" y="278665"/>
                </a:cubicBezTo>
                <a:lnTo>
                  <a:pt x="424069" y="278665"/>
                </a:lnTo>
                <a:cubicBezTo>
                  <a:pt x="459408" y="241117"/>
                  <a:pt x="587513" y="79882"/>
                  <a:pt x="636104" y="53378"/>
                </a:cubicBezTo>
                <a:cubicBezTo>
                  <a:pt x="684695" y="26874"/>
                  <a:pt x="682487" y="86509"/>
                  <a:pt x="715617" y="119639"/>
                </a:cubicBezTo>
                <a:cubicBezTo>
                  <a:pt x="748747" y="152769"/>
                  <a:pt x="788503" y="265412"/>
                  <a:pt x="834886" y="252160"/>
                </a:cubicBezTo>
                <a:cubicBezTo>
                  <a:pt x="881269" y="238908"/>
                  <a:pt x="929861" y="42335"/>
                  <a:pt x="993913" y="40126"/>
                </a:cubicBezTo>
                <a:cubicBezTo>
                  <a:pt x="1057965" y="37917"/>
                  <a:pt x="1155148" y="236699"/>
                  <a:pt x="1219200" y="238908"/>
                </a:cubicBezTo>
                <a:cubicBezTo>
                  <a:pt x="1283252" y="241117"/>
                  <a:pt x="1309757" y="51169"/>
                  <a:pt x="1378226" y="53378"/>
                </a:cubicBezTo>
                <a:cubicBezTo>
                  <a:pt x="1446695" y="55587"/>
                  <a:pt x="1548295" y="254369"/>
                  <a:pt x="1630017" y="252160"/>
                </a:cubicBezTo>
                <a:cubicBezTo>
                  <a:pt x="1711739" y="249951"/>
                  <a:pt x="1800087" y="40126"/>
                  <a:pt x="1868556" y="40126"/>
                </a:cubicBezTo>
                <a:cubicBezTo>
                  <a:pt x="1937025" y="40126"/>
                  <a:pt x="1976782" y="258786"/>
                  <a:pt x="2040834" y="252160"/>
                </a:cubicBezTo>
                <a:cubicBezTo>
                  <a:pt x="2104886" y="245534"/>
                  <a:pt x="2188817" y="4786"/>
                  <a:pt x="2252869" y="369"/>
                </a:cubicBezTo>
                <a:cubicBezTo>
                  <a:pt x="2316921" y="-4048"/>
                  <a:pt x="2356678" y="214612"/>
                  <a:pt x="2425147" y="225656"/>
                </a:cubicBezTo>
                <a:cubicBezTo>
                  <a:pt x="2493617" y="236699"/>
                  <a:pt x="2595216" y="71047"/>
                  <a:pt x="2663686" y="66630"/>
                </a:cubicBezTo>
                <a:cubicBezTo>
                  <a:pt x="2732156" y="62213"/>
                  <a:pt x="2778539" y="207987"/>
                  <a:pt x="2835965" y="199152"/>
                </a:cubicBezTo>
                <a:cubicBezTo>
                  <a:pt x="2893391" y="190317"/>
                  <a:pt x="2939774" y="22456"/>
                  <a:pt x="3008243" y="13621"/>
                </a:cubicBezTo>
                <a:cubicBezTo>
                  <a:pt x="3076712" y="4786"/>
                  <a:pt x="3171686" y="148352"/>
                  <a:pt x="3246782" y="146143"/>
                </a:cubicBezTo>
                <a:cubicBezTo>
                  <a:pt x="3321878" y="143934"/>
                  <a:pt x="3377095" y="-8466"/>
                  <a:pt x="3458817" y="369"/>
                </a:cubicBezTo>
                <a:cubicBezTo>
                  <a:pt x="3540539" y="9204"/>
                  <a:pt x="3633304" y="170439"/>
                  <a:pt x="3737113" y="199152"/>
                </a:cubicBezTo>
                <a:cubicBezTo>
                  <a:pt x="3840922" y="227865"/>
                  <a:pt x="4017617" y="201360"/>
                  <a:pt x="4081669" y="172647"/>
                </a:cubicBezTo>
                <a:cubicBezTo>
                  <a:pt x="4145721" y="143934"/>
                  <a:pt x="4088295" y="24665"/>
                  <a:pt x="4121426" y="26874"/>
                </a:cubicBezTo>
                <a:cubicBezTo>
                  <a:pt x="4154557" y="29083"/>
                  <a:pt x="4218609" y="161605"/>
                  <a:pt x="4280452" y="185900"/>
                </a:cubicBezTo>
                <a:cubicBezTo>
                  <a:pt x="4342295" y="210195"/>
                  <a:pt x="4598504" y="859551"/>
                  <a:pt x="4492486" y="172647"/>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a:off x="3650974" y="3826407"/>
            <a:ext cx="609600" cy="1828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Right Arrow 11"/>
          <p:cNvSpPr/>
          <p:nvPr/>
        </p:nvSpPr>
        <p:spPr>
          <a:xfrm rot="10800000">
            <a:off x="4992758" y="3826407"/>
            <a:ext cx="609600" cy="1828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2511287" y="3547872"/>
            <a:ext cx="1219200" cy="1754326"/>
          </a:xfrm>
          <a:prstGeom prst="rect">
            <a:avLst/>
          </a:prstGeom>
          <a:noFill/>
        </p:spPr>
        <p:txBody>
          <a:bodyPr wrap="square" rtlCol="0">
            <a:spAutoFit/>
          </a:bodyPr>
          <a:lstStyle/>
          <a:p>
            <a:r>
              <a:rPr lang="en-US" dirty="0" smtClean="0"/>
              <a:t>Cooler water sinks because it is more dense</a:t>
            </a:r>
            <a:endParaRPr lang="en-US" dirty="0"/>
          </a:p>
        </p:txBody>
      </p:sp>
      <p:sp>
        <p:nvSpPr>
          <p:cNvPr id="14" name="TextBox 13"/>
          <p:cNvSpPr txBox="1"/>
          <p:nvPr/>
        </p:nvSpPr>
        <p:spPr>
          <a:xfrm>
            <a:off x="5638801" y="3657600"/>
            <a:ext cx="1143000" cy="1754326"/>
          </a:xfrm>
          <a:prstGeom prst="rect">
            <a:avLst/>
          </a:prstGeom>
          <a:noFill/>
        </p:spPr>
        <p:txBody>
          <a:bodyPr wrap="square" rtlCol="0">
            <a:spAutoFit/>
          </a:bodyPr>
          <a:lstStyle/>
          <a:p>
            <a:r>
              <a:rPr lang="en-US" dirty="0" smtClean="0"/>
              <a:t>Warmer water rises because it is less dense</a:t>
            </a:r>
            <a:endParaRPr lang="en-US" dirty="0"/>
          </a:p>
        </p:txBody>
      </p:sp>
      <p:sp>
        <p:nvSpPr>
          <p:cNvPr id="15" name="TextBox 14"/>
          <p:cNvSpPr txBox="1"/>
          <p:nvPr/>
        </p:nvSpPr>
        <p:spPr>
          <a:xfrm>
            <a:off x="3780183" y="4279142"/>
            <a:ext cx="1524000" cy="923330"/>
          </a:xfrm>
          <a:prstGeom prst="rect">
            <a:avLst/>
          </a:prstGeom>
          <a:noFill/>
        </p:spPr>
        <p:txBody>
          <a:bodyPr wrap="square" rtlCol="0">
            <a:spAutoFit/>
          </a:bodyPr>
          <a:lstStyle/>
          <a:p>
            <a:pPr algn="ctr"/>
            <a:r>
              <a:rPr lang="en-US" dirty="0" smtClean="0"/>
              <a:t>This creates a convection current</a:t>
            </a:r>
            <a:endParaRPr lang="en-US" dirty="0"/>
          </a:p>
        </p:txBody>
      </p:sp>
    </p:spTree>
    <p:extLst>
      <p:ext uri="{BB962C8B-B14F-4D97-AF65-F5344CB8AC3E}">
        <p14:creationId xmlns:p14="http://schemas.microsoft.com/office/powerpoint/2010/main" val="2847719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Radiation is the transfer of energy by electromagnetic waves.  </a:t>
            </a:r>
            <a:endParaRPr lang="en-US" dirty="0">
              <a:solidFill>
                <a:schemeClr val="accent1"/>
              </a:solidFill>
            </a:endParaRPr>
          </a:p>
          <a:p>
            <a:r>
              <a:rPr lang="en-US" dirty="0" smtClean="0"/>
              <a:t>Unlike conduction and convection, </a:t>
            </a:r>
            <a:r>
              <a:rPr lang="en-US" dirty="0" smtClean="0">
                <a:solidFill>
                  <a:schemeClr val="accent1"/>
                </a:solidFill>
              </a:rPr>
              <a:t>radiation does not require matter to transfer thermal energy.</a:t>
            </a:r>
          </a:p>
          <a:p>
            <a:r>
              <a:rPr lang="en-US" dirty="0" smtClean="0"/>
              <a:t>This is why the sun’s energy can reach Earth.  It can travel through empty space (no matter required).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38431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Conduction, convection, or radiation?</a:t>
            </a:r>
            <a:endParaRPr lang="en-US" dirty="0"/>
          </a:p>
        </p:txBody>
      </p:sp>
      <p:sp>
        <p:nvSpPr>
          <p:cNvPr id="3" name="Content Placeholder 2"/>
          <p:cNvSpPr>
            <a:spLocks noGrp="1"/>
          </p:cNvSpPr>
          <p:nvPr>
            <p:ph idx="1"/>
          </p:nvPr>
        </p:nvSpPr>
        <p:spPr/>
        <p:txBody>
          <a:bodyPr/>
          <a:lstStyle/>
          <a:p>
            <a:r>
              <a:rPr lang="en-US" dirty="0" smtClean="0"/>
              <a:t>You sit by the fire to get warm.</a:t>
            </a:r>
          </a:p>
          <a:p>
            <a:r>
              <a:rPr lang="en-US" dirty="0" smtClean="0"/>
              <a:t>As you sit on the beach by the ocean, a wind comes up.</a:t>
            </a:r>
          </a:p>
          <a:p>
            <a:r>
              <a:rPr lang="en-US" dirty="0" smtClean="0"/>
              <a:t>You burn your hand when you grab the spoon sticking up out of the soup on the stove.</a:t>
            </a:r>
          </a:p>
          <a:p>
            <a:r>
              <a:rPr lang="en-US" dirty="0" smtClean="0"/>
              <a:t>You cook your </a:t>
            </a:r>
            <a:r>
              <a:rPr lang="en-US" dirty="0" err="1" smtClean="0"/>
              <a:t>Totinos</a:t>
            </a:r>
            <a:r>
              <a:rPr lang="en-US" dirty="0" smtClean="0"/>
              <a:t> pizza rolls in the microwave. </a:t>
            </a:r>
          </a:p>
          <a:p>
            <a:r>
              <a:rPr lang="en-US" dirty="0" smtClean="0"/>
              <a:t>Even on a cold, sunny day, the inside of the car feels warm.</a:t>
            </a:r>
          </a:p>
          <a:p>
            <a:r>
              <a:rPr lang="en-US" dirty="0" smtClean="0"/>
              <a:t>You take a ride in a hot air balloon.</a:t>
            </a:r>
            <a:endParaRPr lang="en-US" dirty="0"/>
          </a:p>
        </p:txBody>
      </p:sp>
    </p:spTree>
    <p:extLst>
      <p:ext uri="{BB962C8B-B14F-4D97-AF65-F5344CB8AC3E}">
        <p14:creationId xmlns:p14="http://schemas.microsoft.com/office/powerpoint/2010/main" val="3893484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Conductors and Insulators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A material that conducts heat well is called a conductor.</a:t>
            </a:r>
          </a:p>
          <a:p>
            <a:endParaRPr lang="en-US" dirty="0"/>
          </a:p>
          <a:p>
            <a:r>
              <a:rPr lang="en-US" dirty="0" smtClean="0"/>
              <a:t>Would you rather grab a metal spoon or a wooden spoon that has been sitting in a pot of boiling soup?</a:t>
            </a:r>
          </a:p>
          <a:p>
            <a:endParaRPr lang="en-US" dirty="0"/>
          </a:p>
          <a:p>
            <a:r>
              <a:rPr lang="en-US" dirty="0" smtClean="0">
                <a:solidFill>
                  <a:schemeClr val="accent1"/>
                </a:solidFill>
              </a:rPr>
              <a:t>A material that does not conduct heat well is called an insulator.  </a:t>
            </a:r>
          </a:p>
          <a:p>
            <a:endParaRPr lang="en-US" dirty="0"/>
          </a:p>
          <a:p>
            <a:r>
              <a:rPr lang="en-US" dirty="0" smtClean="0"/>
              <a:t>Would you rather wear a down jacket or a sheet of aluminum foil on a very cold day?</a:t>
            </a:r>
            <a:endParaRPr lang="en-US" dirty="0"/>
          </a:p>
        </p:txBody>
      </p:sp>
    </p:spTree>
    <p:extLst>
      <p:ext uri="{BB962C8B-B14F-4D97-AF65-F5344CB8AC3E}">
        <p14:creationId xmlns:p14="http://schemas.microsoft.com/office/powerpoint/2010/main" val="472447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Science Standard	</a:t>
            </a:r>
            <a:endParaRPr lang="en-US" dirty="0"/>
          </a:p>
        </p:txBody>
      </p:sp>
      <p:sp>
        <p:nvSpPr>
          <p:cNvPr id="3" name="Content Placeholder 2"/>
          <p:cNvSpPr>
            <a:spLocks noGrp="1"/>
          </p:cNvSpPr>
          <p:nvPr>
            <p:ph idx="1"/>
          </p:nvPr>
        </p:nvSpPr>
        <p:spPr/>
        <p:txBody>
          <a:bodyPr>
            <a:normAutofit/>
          </a:bodyPr>
          <a:lstStyle/>
          <a:p>
            <a:r>
              <a:rPr lang="en-US" sz="3200" dirty="0" smtClean="0"/>
              <a:t>Students know heat energy flows from warmer materials or regions to cooler ones through conduction, convection, and radiation</a:t>
            </a:r>
            <a:endParaRPr lang="en-US" sz="3200" dirty="0"/>
          </a:p>
        </p:txBody>
      </p:sp>
    </p:spTree>
    <p:extLst>
      <p:ext uri="{BB962C8B-B14F-4D97-AF65-F5344CB8AC3E}">
        <p14:creationId xmlns:p14="http://schemas.microsoft.com/office/powerpoint/2010/main" val="292738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a:bodyPr>
          <a:lstStyle/>
          <a:p>
            <a:r>
              <a:rPr lang="en-US" sz="2800" dirty="0" smtClean="0"/>
              <a:t>Explain conduction, convection, and radiation using terms of heat transfer.</a:t>
            </a:r>
          </a:p>
          <a:p>
            <a:r>
              <a:rPr lang="en-US" sz="2800" dirty="0" smtClean="0"/>
              <a:t>Given a scenario involving heat transfer, recognize conduction, convection, and radiation.</a:t>
            </a:r>
          </a:p>
          <a:p>
            <a:r>
              <a:rPr lang="en-US" sz="2800" dirty="0" smtClean="0"/>
              <a:t>Compare different materials and their ability to transfer heat.</a:t>
            </a:r>
          </a:p>
          <a:p>
            <a:r>
              <a:rPr lang="en-US" sz="2800" dirty="0" smtClean="0"/>
              <a:t>Understand the properties of conductors and insulators.</a:t>
            </a:r>
            <a:endParaRPr lang="en-US" sz="2800" dirty="0"/>
          </a:p>
        </p:txBody>
      </p:sp>
    </p:spTree>
    <p:extLst>
      <p:ext uri="{BB962C8B-B14F-4D97-AF65-F5344CB8AC3E}">
        <p14:creationId xmlns:p14="http://schemas.microsoft.com/office/powerpoint/2010/main" val="23588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idx="1"/>
          </p:nvPr>
        </p:nvSpPr>
        <p:spPr/>
        <p:txBody>
          <a:bodyPr>
            <a:normAutofit fontScale="92500"/>
          </a:bodyPr>
          <a:lstStyle/>
          <a:p>
            <a:r>
              <a:rPr lang="en-US" sz="2800" dirty="0" smtClean="0"/>
              <a:t>What are you measuring when you take someone’s temperature?</a:t>
            </a:r>
          </a:p>
          <a:p>
            <a:pPr marL="0" indent="0">
              <a:buNone/>
            </a:pPr>
            <a:endParaRPr lang="en-US" sz="1200" dirty="0"/>
          </a:p>
          <a:p>
            <a:r>
              <a:rPr lang="en-US" sz="2800" dirty="0" smtClean="0"/>
              <a:t>Here is a hint: When we studied the states of matter, we learned that particles speed up as they change from a solid to a liquid, and then to a gas.   </a:t>
            </a:r>
          </a:p>
          <a:p>
            <a:pPr marL="0" indent="0">
              <a:buNone/>
            </a:pPr>
            <a:endParaRPr lang="en-US" sz="1200" dirty="0"/>
          </a:p>
          <a:p>
            <a:r>
              <a:rPr lang="en-US" sz="2800" dirty="0" smtClean="0">
                <a:solidFill>
                  <a:schemeClr val="accent2"/>
                </a:solidFill>
              </a:rPr>
              <a:t>Temperature is a measure of the average kinetic energy of the individual particles in matter.</a:t>
            </a:r>
          </a:p>
          <a:p>
            <a:r>
              <a:rPr lang="en-US" sz="2800" dirty="0" smtClean="0"/>
              <a:t>When you heat a thermometer, the particles in the liquid inside the thermometer speed up and take up more space.  The liquid then rises up the tube.</a:t>
            </a:r>
            <a:endParaRPr lang="en-US" sz="2800" dirty="0"/>
          </a:p>
        </p:txBody>
      </p:sp>
    </p:spTree>
    <p:extLst>
      <p:ext uri="{BB962C8B-B14F-4D97-AF65-F5344CB8AC3E}">
        <p14:creationId xmlns:p14="http://schemas.microsoft.com/office/powerpoint/2010/main" val="101929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Energy</a:t>
            </a:r>
            <a:endParaRPr lang="en-US" dirty="0"/>
          </a:p>
        </p:txBody>
      </p:sp>
      <p:sp>
        <p:nvSpPr>
          <p:cNvPr id="3" name="Content Placeholder 2"/>
          <p:cNvSpPr>
            <a:spLocks noGrp="1"/>
          </p:cNvSpPr>
          <p:nvPr>
            <p:ph idx="1"/>
          </p:nvPr>
        </p:nvSpPr>
        <p:spPr/>
        <p:txBody>
          <a:bodyPr/>
          <a:lstStyle/>
          <a:p>
            <a:r>
              <a:rPr lang="en-US" sz="2800" dirty="0" smtClean="0"/>
              <a:t>If you were to compare the amount of kinetic energy in a cup of water to the amount of kinetic energy in the Pacific </a:t>
            </a:r>
            <a:r>
              <a:rPr lang="en-US" sz="2800" dirty="0"/>
              <a:t>O</a:t>
            </a:r>
            <a:r>
              <a:rPr lang="en-US" sz="2800" dirty="0" smtClean="0"/>
              <a:t>cean, which has more energy?  Why?</a:t>
            </a:r>
          </a:p>
          <a:p>
            <a:r>
              <a:rPr lang="en-US" sz="2800" dirty="0" smtClean="0"/>
              <a:t>The ocean has more kinetic energy than a cup of water because it has more particles that can move.  </a:t>
            </a:r>
          </a:p>
          <a:p>
            <a:r>
              <a:rPr lang="en-US" sz="2800" dirty="0" smtClean="0">
                <a:solidFill>
                  <a:schemeClr val="accent2"/>
                </a:solidFill>
              </a:rPr>
              <a:t>The total energy of all the particles in an object is called thermal energy.</a:t>
            </a:r>
          </a:p>
          <a:p>
            <a:endParaRPr lang="en-US" dirty="0"/>
          </a:p>
        </p:txBody>
      </p:sp>
    </p:spTree>
    <p:extLst>
      <p:ext uri="{BB962C8B-B14F-4D97-AF65-F5344CB8AC3E}">
        <p14:creationId xmlns:p14="http://schemas.microsoft.com/office/powerpoint/2010/main" val="266693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Energy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solidFill>
                  <a:schemeClr val="accent2"/>
                </a:solidFill>
              </a:rPr>
              <a:t>The thermal energy of an object depends on three things:</a:t>
            </a:r>
          </a:p>
          <a:p>
            <a:pPr lvl="1"/>
            <a:r>
              <a:rPr lang="en-US" sz="2800" dirty="0">
                <a:solidFill>
                  <a:schemeClr val="accent2"/>
                </a:solidFill>
              </a:rPr>
              <a:t>t</a:t>
            </a:r>
            <a:r>
              <a:rPr lang="en-US" sz="2800" dirty="0" smtClean="0">
                <a:solidFill>
                  <a:schemeClr val="accent2"/>
                </a:solidFill>
              </a:rPr>
              <a:t>he number of particles in the object</a:t>
            </a:r>
          </a:p>
          <a:p>
            <a:pPr lvl="1"/>
            <a:r>
              <a:rPr lang="en-US" sz="2800" dirty="0" smtClean="0">
                <a:solidFill>
                  <a:schemeClr val="accent2"/>
                </a:solidFill>
              </a:rPr>
              <a:t>the temperature of an object</a:t>
            </a:r>
          </a:p>
          <a:p>
            <a:pPr lvl="1"/>
            <a:r>
              <a:rPr lang="en-US" sz="2200" dirty="0" smtClean="0"/>
              <a:t>the arrangement of the object’s particles (not going to worry about this one this year)</a:t>
            </a:r>
          </a:p>
          <a:p>
            <a:pPr marL="274320" lvl="1" indent="0">
              <a:buNone/>
            </a:pPr>
            <a:endParaRPr lang="en-US" dirty="0"/>
          </a:p>
          <a:p>
            <a:pPr marL="0" indent="0">
              <a:buNone/>
            </a:pPr>
            <a:r>
              <a:rPr lang="en-US" dirty="0" smtClean="0"/>
              <a:t>Which one has more thermal energy, a mug of hot cocoa at 75 degrees Celsius or a large pot of hot cocoa at 75 degrees Celsius?</a:t>
            </a:r>
          </a:p>
          <a:p>
            <a:pPr marL="0" indent="0">
              <a:buNone/>
            </a:pPr>
            <a:endParaRPr lang="en-US" sz="1000" dirty="0"/>
          </a:p>
          <a:p>
            <a:pPr marL="0" indent="0">
              <a:buNone/>
            </a:pPr>
            <a:r>
              <a:rPr lang="en-US" dirty="0" smtClean="0"/>
              <a:t>Which one has more thermal energy, 100 mL of boiling water or 100 mL of cold water?</a:t>
            </a:r>
            <a:endParaRPr lang="en-US" dirty="0"/>
          </a:p>
        </p:txBody>
      </p:sp>
    </p:spTree>
    <p:extLst>
      <p:ext uri="{BB962C8B-B14F-4D97-AF65-F5344CB8AC3E}">
        <p14:creationId xmlns:p14="http://schemas.microsoft.com/office/powerpoint/2010/main" val="365099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does your mom tell you when you leave the front door open on a cold day?</a:t>
            </a:r>
          </a:p>
          <a:p>
            <a:pPr marL="0" indent="0">
              <a:buNone/>
            </a:pPr>
            <a:endParaRPr lang="en-US" dirty="0"/>
          </a:p>
          <a:p>
            <a:pPr marL="0" indent="0">
              <a:buNone/>
            </a:pPr>
            <a:r>
              <a:rPr lang="en-US" dirty="0" smtClean="0">
                <a:solidFill>
                  <a:schemeClr val="accent2"/>
                </a:solidFill>
              </a:rPr>
              <a:t>Heat is thermal energy moving from a warmer object to a cooler object.</a:t>
            </a:r>
          </a:p>
          <a:p>
            <a:pPr marL="0" indent="0">
              <a:buNone/>
            </a:pPr>
            <a:endParaRPr lang="en-US" dirty="0">
              <a:solidFill>
                <a:schemeClr val="accent2"/>
              </a:solidFill>
            </a:endParaRPr>
          </a:p>
          <a:p>
            <a:pPr marL="0" indent="0">
              <a:buNone/>
            </a:pPr>
            <a:r>
              <a:rPr lang="en-US" dirty="0" smtClean="0"/>
              <a:t>Technically, you are letting out the thermal energy during this heat transfer (not letting the cold air in).  </a:t>
            </a:r>
          </a:p>
          <a:p>
            <a:pPr marL="0" indent="0">
              <a:buNone/>
            </a:pPr>
            <a:endParaRPr lang="en-US" dirty="0"/>
          </a:p>
          <a:p>
            <a:pPr marL="0" indent="0">
              <a:buNone/>
            </a:pPr>
            <a:r>
              <a:rPr lang="en-US" dirty="0" smtClean="0">
                <a:solidFill>
                  <a:schemeClr val="accent2"/>
                </a:solidFill>
              </a:rPr>
              <a:t>If two objects have different temperatures, heat will flow from the warmer object to the colder one.</a:t>
            </a:r>
          </a:p>
          <a:p>
            <a:pPr marL="0" indent="0">
              <a:buNone/>
            </a:pP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61930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Conduction</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2"/>
                </a:solidFill>
              </a:rPr>
              <a:t>In the process of conduction, heat is transferred from one particle of matter to another without the movement of matter.  </a:t>
            </a:r>
          </a:p>
          <a:p>
            <a:r>
              <a:rPr lang="en-US" sz="2800" dirty="0" smtClean="0"/>
              <a:t>This is how a pot gets hot when sitting on a stove.</a:t>
            </a:r>
          </a:p>
          <a:p>
            <a:r>
              <a:rPr lang="en-US" sz="2800" dirty="0" smtClean="0"/>
              <a:t>The fast-moving particles in the hot electric coil of the stove collide with the slow moving particles in the cool pot.  The transfer of heat causes the pot’s particles to move faster.</a:t>
            </a:r>
          </a:p>
          <a:p>
            <a:r>
              <a:rPr lang="en-US" sz="2800" dirty="0" smtClean="0"/>
              <a:t>Let’s demonstrate this by passing a </a:t>
            </a:r>
            <a:r>
              <a:rPr lang="en-US" sz="2800" b="1" dirty="0" smtClean="0"/>
              <a:t>gentle</a:t>
            </a:r>
            <a:r>
              <a:rPr lang="en-US" sz="2800" dirty="0" smtClean="0"/>
              <a:t> push around the classroom.</a:t>
            </a:r>
          </a:p>
        </p:txBody>
      </p:sp>
    </p:spTree>
    <p:extLst>
      <p:ext uri="{BB962C8B-B14F-4D97-AF65-F5344CB8AC3E}">
        <p14:creationId xmlns:p14="http://schemas.microsoft.com/office/powerpoint/2010/main" val="144218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t>
            </a:r>
            <a:endParaRPr lang="en-US" dirty="0"/>
          </a:p>
        </p:txBody>
      </p:sp>
      <p:sp>
        <p:nvSpPr>
          <p:cNvPr id="3" name="Content Placeholder 2"/>
          <p:cNvSpPr>
            <a:spLocks noGrp="1"/>
          </p:cNvSpPr>
          <p:nvPr>
            <p:ph idx="1"/>
          </p:nvPr>
        </p:nvSpPr>
        <p:spPr/>
        <p:txBody>
          <a:bodyPr/>
          <a:lstStyle/>
          <a:p>
            <a:r>
              <a:rPr lang="en-US" sz="2800" dirty="0" smtClean="0">
                <a:solidFill>
                  <a:schemeClr val="accent1"/>
                </a:solidFill>
              </a:rPr>
              <a:t>In convection, heat is transferred by the movement of currents within a fluid.</a:t>
            </a:r>
          </a:p>
          <a:p>
            <a:endParaRPr lang="en-US" dirty="0"/>
          </a:p>
          <a:p>
            <a:r>
              <a:rPr lang="en-US" dirty="0" smtClean="0"/>
              <a:t>Remember density?  Is warm air more or less dense than cool air?  </a:t>
            </a:r>
            <a:endParaRPr lang="en-US" dirty="0"/>
          </a:p>
          <a:p>
            <a:endParaRPr lang="en-US" dirty="0" smtClean="0"/>
          </a:p>
          <a:p>
            <a:r>
              <a:rPr lang="en-US" dirty="0" smtClean="0"/>
              <a:t>When you heat water on the stove, the water at the bottom of the pan heats faster than at the top.  The water at the bottom becomes less dense and floats to the top.  It then cools because it is farther away from the heat source and sinks back to the bottom.</a:t>
            </a:r>
          </a:p>
          <a:p>
            <a:endParaRPr lang="en-US" dirty="0"/>
          </a:p>
          <a:p>
            <a:endParaRPr lang="en-US" dirty="0"/>
          </a:p>
        </p:txBody>
      </p:sp>
    </p:spTree>
    <p:extLst>
      <p:ext uri="{BB962C8B-B14F-4D97-AF65-F5344CB8AC3E}">
        <p14:creationId xmlns:p14="http://schemas.microsoft.com/office/powerpoint/2010/main" val="3649102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481</TotalTime>
  <Words>805</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Heat Transfer </vt:lpstr>
      <vt:lpstr>State Science Standard </vt:lpstr>
      <vt:lpstr>Objectives </vt:lpstr>
      <vt:lpstr>Temperature</vt:lpstr>
      <vt:lpstr>Thermal Energy</vt:lpstr>
      <vt:lpstr>Thermal Energy</vt:lpstr>
      <vt:lpstr>Heat</vt:lpstr>
      <vt:lpstr>Conduction</vt:lpstr>
      <vt:lpstr>Convection</vt:lpstr>
      <vt:lpstr>Convection</vt:lpstr>
      <vt:lpstr>Radiation</vt:lpstr>
      <vt:lpstr>Conduction, convection, or radiation?</vt:lpstr>
      <vt:lpstr>Conductors and Insulators</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Transfer</dc:title>
  <dc:creator>Nicolai, Amy</dc:creator>
  <cp:lastModifiedBy>Nicolai, Amy</cp:lastModifiedBy>
  <cp:revision>12</cp:revision>
  <dcterms:created xsi:type="dcterms:W3CDTF">2012-03-29T22:48:02Z</dcterms:created>
  <dcterms:modified xsi:type="dcterms:W3CDTF">2014-03-21T22:39:17Z</dcterms:modified>
</cp:coreProperties>
</file>