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58"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F81BC-D1CC-42C8-9A9D-A7F51EE8B74A}"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AF81BC-D1CC-42C8-9A9D-A7F51EE8B74A}"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AF81BC-D1CC-42C8-9A9D-A7F51EE8B74A}"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F81BC-D1CC-42C8-9A9D-A7F51EE8B74A}"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BCA02-8367-4739-9859-B977761F22A9}" type="datetimeFigureOut">
              <a:rPr lang="en-US" smtClean="0"/>
              <a:t>12/17/2013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AF81BC-D1CC-42C8-9A9D-A7F51EE8B74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48BCA02-8367-4739-9859-B977761F22A9}" type="datetimeFigureOut">
              <a:rPr lang="en-US" smtClean="0"/>
              <a:t>12/17/2013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9AF81BC-D1CC-42C8-9A9D-A7F51EE8B74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Genetics and Heredity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95908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rmAutofit fontScale="90000"/>
          </a:bodyPr>
          <a:lstStyle/>
          <a:p>
            <a:r>
              <a:rPr lang="en-US" dirty="0" smtClean="0"/>
              <a:t>Determining the Sex of Offspring	</a:t>
            </a:r>
            <a:endParaRPr lang="en-US" dirty="0"/>
          </a:p>
        </p:txBody>
      </p:sp>
      <p:sp>
        <p:nvSpPr>
          <p:cNvPr id="3" name="Content Placeholder 2"/>
          <p:cNvSpPr>
            <a:spLocks noGrp="1"/>
          </p:cNvSpPr>
          <p:nvPr>
            <p:ph idx="1"/>
          </p:nvPr>
        </p:nvSpPr>
        <p:spPr>
          <a:xfrm>
            <a:off x="381000" y="990600"/>
            <a:ext cx="8534400" cy="5562600"/>
          </a:xfrm>
        </p:spPr>
        <p:txBody>
          <a:bodyPr>
            <a:normAutofit fontScale="92500"/>
          </a:bodyPr>
          <a:lstStyle/>
          <a:p>
            <a:r>
              <a:rPr lang="en-US" sz="2600" dirty="0" smtClean="0"/>
              <a:t>There is a 50:50 chance that an offspring will be male or female.  </a:t>
            </a:r>
            <a:r>
              <a:rPr lang="en-US" sz="2600" b="1" dirty="0" smtClean="0"/>
              <a:t>Each time </a:t>
            </a:r>
            <a:r>
              <a:rPr lang="en-US" sz="2600" dirty="0" smtClean="0"/>
              <a:t>a couple has a baby, they have a 50% chance of having a boy and a 50% chance of having a girl.</a:t>
            </a:r>
          </a:p>
          <a:p>
            <a:pPr marL="0" indent="0">
              <a:buNone/>
            </a:pPr>
            <a:endParaRPr lang="en-US" sz="900" dirty="0"/>
          </a:p>
          <a:p>
            <a:r>
              <a:rPr lang="en-US" sz="2600" dirty="0" smtClean="0"/>
              <a:t>Let’s explore this concept a bit further with a brief activity.</a:t>
            </a:r>
          </a:p>
          <a:p>
            <a:pPr lvl="1"/>
            <a:r>
              <a:rPr lang="en-US" sz="2200" dirty="0" smtClean="0"/>
              <a:t>Flip a coin 10 times and mark your results for each flip</a:t>
            </a:r>
          </a:p>
          <a:p>
            <a:pPr lvl="1"/>
            <a:r>
              <a:rPr lang="en-US" sz="2200" dirty="0" smtClean="0"/>
              <a:t>Try to predict the next coin flip</a:t>
            </a:r>
          </a:p>
          <a:p>
            <a:pPr lvl="1"/>
            <a:r>
              <a:rPr lang="en-US" sz="2200" dirty="0" smtClean="0"/>
              <a:t>Flip your coin 20 more times</a:t>
            </a:r>
          </a:p>
          <a:p>
            <a:pPr lvl="1"/>
            <a:r>
              <a:rPr lang="en-US" sz="2200" dirty="0" smtClean="0"/>
              <a:t>Count up how many times you saw each side of the coin.  Are the numbers close?</a:t>
            </a:r>
          </a:p>
          <a:p>
            <a:pPr lvl="1"/>
            <a:r>
              <a:rPr lang="en-US" sz="2200" dirty="0" smtClean="0"/>
              <a:t>Now find the percentage for each side of the coin.  (How many times you saw one side divided by the total number of flips) X 100.  Are you close to 50%?  </a:t>
            </a:r>
          </a:p>
          <a:p>
            <a:pPr lvl="1"/>
            <a:r>
              <a:rPr lang="en-US" sz="2200" dirty="0" smtClean="0"/>
              <a:t>What do you predict the percentage would be if we used the data from everyone in the class.  Would it be closer to 50%?</a:t>
            </a:r>
          </a:p>
          <a:p>
            <a:pPr lvl="1"/>
            <a:r>
              <a:rPr lang="en-US" sz="2200" dirty="0" smtClean="0"/>
              <a:t>Did the previous flips affect the next flip?  </a:t>
            </a:r>
            <a:endParaRPr lang="en-US" sz="2200" dirty="0"/>
          </a:p>
        </p:txBody>
      </p:sp>
    </p:spTree>
    <p:extLst>
      <p:ext uri="{BB962C8B-B14F-4D97-AF65-F5344CB8AC3E}">
        <p14:creationId xmlns:p14="http://schemas.microsoft.com/office/powerpoint/2010/main" val="3658092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Sex of Offspring</a:t>
            </a:r>
            <a:endParaRPr lang="en-US" dirty="0"/>
          </a:p>
        </p:txBody>
      </p:sp>
      <p:sp>
        <p:nvSpPr>
          <p:cNvPr id="3" name="Content Placeholder 2"/>
          <p:cNvSpPr>
            <a:spLocks noGrp="1"/>
          </p:cNvSpPr>
          <p:nvPr>
            <p:ph idx="1"/>
          </p:nvPr>
        </p:nvSpPr>
        <p:spPr/>
        <p:txBody>
          <a:bodyPr/>
          <a:lstStyle/>
          <a:p>
            <a:r>
              <a:rPr lang="en-US" dirty="0" smtClean="0"/>
              <a:t>The concept we just explored with the coin flip is called probability.  </a:t>
            </a:r>
          </a:p>
          <a:p>
            <a:endParaRPr lang="en-US" dirty="0"/>
          </a:p>
          <a:p>
            <a:r>
              <a:rPr lang="en-US" dirty="0" smtClean="0">
                <a:solidFill>
                  <a:schemeClr val="accent3">
                    <a:lumMod val="75000"/>
                  </a:schemeClr>
                </a:solidFill>
              </a:rPr>
              <a:t>Probability </a:t>
            </a:r>
            <a:r>
              <a:rPr lang="en-US" dirty="0">
                <a:solidFill>
                  <a:schemeClr val="accent3">
                    <a:lumMod val="75000"/>
                  </a:schemeClr>
                </a:solidFill>
              </a:rPr>
              <a:t>is the chance that something will happen - how likely it is that some event will happen</a:t>
            </a:r>
            <a:r>
              <a:rPr lang="en-US" dirty="0" smtClean="0">
                <a:solidFill>
                  <a:schemeClr val="accent3">
                    <a:lumMod val="75000"/>
                  </a:schemeClr>
                </a:solidFill>
              </a:rPr>
              <a:t>.</a:t>
            </a:r>
            <a:r>
              <a:rPr lang="en-US" dirty="0" smtClean="0"/>
              <a:t>  You can measure probability with a percentage (50% chance of being a boy or girl) or with a ratio (50:50 chance of being a boy or girl).</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06528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Heredity of Traits</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Heredity is the passing of traits from parent to offspring</a:t>
            </a:r>
          </a:p>
          <a:p>
            <a:r>
              <a:rPr lang="en-US" dirty="0" smtClean="0">
                <a:solidFill>
                  <a:schemeClr val="accent3">
                    <a:lumMod val="75000"/>
                  </a:schemeClr>
                </a:solidFill>
              </a:rPr>
              <a:t>Traits are controlled by genes </a:t>
            </a:r>
            <a:r>
              <a:rPr lang="en-US" dirty="0" smtClean="0"/>
              <a:t>(sections of DNA that code for making specific proteins that affect the traits of an individual).</a:t>
            </a:r>
          </a:p>
          <a:p>
            <a:r>
              <a:rPr lang="en-US" dirty="0" smtClean="0"/>
              <a:t>When matching pairs of chromosomes separate into sex cells during meiosis, matching pairs of genes also separate.</a:t>
            </a:r>
          </a:p>
          <a:p>
            <a:r>
              <a:rPr lang="en-US" dirty="0" smtClean="0"/>
              <a:t>As a result, </a:t>
            </a:r>
            <a:r>
              <a:rPr lang="en-US" dirty="0" smtClean="0">
                <a:solidFill>
                  <a:schemeClr val="accent3">
                    <a:lumMod val="75000"/>
                  </a:schemeClr>
                </a:solidFill>
              </a:rPr>
              <a:t>each sex cell ends up with one form of a gene for each trait that an organism shows</a:t>
            </a:r>
            <a:r>
              <a:rPr lang="en-US" dirty="0" smtClean="0"/>
              <a:t>.  </a:t>
            </a:r>
            <a:r>
              <a:rPr lang="en-US" dirty="0" smtClean="0">
                <a:solidFill>
                  <a:schemeClr val="accent3">
                    <a:lumMod val="75000"/>
                  </a:schemeClr>
                </a:solidFill>
              </a:rPr>
              <a:t>This gives us genetic variation.</a:t>
            </a:r>
          </a:p>
          <a:p>
            <a:endParaRPr lang="en-US" dirty="0" smtClean="0"/>
          </a:p>
          <a:p>
            <a:endParaRPr lang="en-US" dirty="0"/>
          </a:p>
        </p:txBody>
      </p:sp>
    </p:spTree>
    <p:extLst>
      <p:ext uri="{BB962C8B-B14F-4D97-AF65-F5344CB8AC3E}">
        <p14:creationId xmlns:p14="http://schemas.microsoft.com/office/powerpoint/2010/main" val="3614639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Heredity of Traits</a:t>
            </a:r>
            <a:endParaRPr lang="en-US" dirty="0"/>
          </a:p>
        </p:txBody>
      </p:sp>
      <p:sp>
        <p:nvSpPr>
          <p:cNvPr id="3" name="Content Placeholder 2"/>
          <p:cNvSpPr>
            <a:spLocks noGrp="1"/>
          </p:cNvSpPr>
          <p:nvPr>
            <p:ph idx="1"/>
          </p:nvPr>
        </p:nvSpPr>
        <p:spPr/>
        <p:txBody>
          <a:bodyPr/>
          <a:lstStyle/>
          <a:p>
            <a:r>
              <a:rPr lang="en-US" dirty="0" smtClean="0"/>
              <a:t>If the trait is for eye color, then the gene in one sex cell (say, the egg) may control one form of the trait, such as blue eyes.  The gene for eye color in the other sex cell (the sperm) may control a different form of the same trait, such as brown eyes.  </a:t>
            </a:r>
          </a:p>
          <a:p>
            <a:endParaRPr lang="en-US" dirty="0"/>
          </a:p>
          <a:p>
            <a:r>
              <a:rPr lang="en-US" dirty="0" smtClean="0">
                <a:solidFill>
                  <a:schemeClr val="accent3">
                    <a:lumMod val="75000"/>
                  </a:schemeClr>
                </a:solidFill>
              </a:rPr>
              <a:t>The different forms a gene may have for a trait are called alleles</a:t>
            </a:r>
            <a:r>
              <a:rPr lang="en-US" dirty="0" smtClean="0"/>
              <a:t>.</a:t>
            </a:r>
            <a:endParaRPr lang="en-US" dirty="0"/>
          </a:p>
        </p:txBody>
      </p:sp>
    </p:spTree>
    <p:extLst>
      <p:ext uri="{BB962C8B-B14F-4D97-AF65-F5344CB8AC3E}">
        <p14:creationId xmlns:p14="http://schemas.microsoft.com/office/powerpoint/2010/main" val="2516623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 of Traits</a:t>
            </a:r>
          </a:p>
        </p:txBody>
      </p:sp>
      <p:sp>
        <p:nvSpPr>
          <p:cNvPr id="3" name="Content Placeholder 2"/>
          <p:cNvSpPr>
            <a:spLocks noGrp="1"/>
          </p:cNvSpPr>
          <p:nvPr>
            <p:ph idx="1"/>
          </p:nvPr>
        </p:nvSpPr>
        <p:spPr/>
        <p:txBody>
          <a:bodyPr/>
          <a:lstStyle/>
          <a:p>
            <a:pPr marL="0" indent="0">
              <a:buNone/>
            </a:pPr>
            <a:r>
              <a:rPr lang="en-US" dirty="0" smtClean="0">
                <a:solidFill>
                  <a:schemeClr val="accent3">
                    <a:lumMod val="75000"/>
                  </a:schemeClr>
                </a:solidFill>
              </a:rPr>
              <a:t>The study of how traits are inherited through the combining of alleles is the science of genetics</a:t>
            </a:r>
            <a:r>
              <a:rPr lang="en-US" dirty="0" smtClean="0"/>
              <a:t>.</a:t>
            </a:r>
          </a:p>
          <a:p>
            <a:pPr marL="0" indent="0">
              <a:buNone/>
            </a:pPr>
            <a:endParaRPr lang="en-US" dirty="0"/>
          </a:p>
          <a:p>
            <a:pPr marL="0" indent="0">
              <a:buNone/>
            </a:pPr>
            <a:r>
              <a:rPr lang="en-US" dirty="0" smtClean="0">
                <a:solidFill>
                  <a:schemeClr val="accent3">
                    <a:lumMod val="75000"/>
                  </a:schemeClr>
                </a:solidFill>
              </a:rPr>
              <a:t>Many times there are just two forms of an allele.  Examples include:</a:t>
            </a:r>
          </a:p>
          <a:p>
            <a:r>
              <a:rPr lang="en-US" dirty="0" smtClean="0">
                <a:solidFill>
                  <a:schemeClr val="accent3">
                    <a:lumMod val="75000"/>
                  </a:schemeClr>
                </a:solidFill>
              </a:rPr>
              <a:t>hitchhiker’s thumb vs. straight thumb</a:t>
            </a:r>
          </a:p>
          <a:p>
            <a:r>
              <a:rPr lang="en-US" dirty="0">
                <a:solidFill>
                  <a:schemeClr val="accent3">
                    <a:lumMod val="75000"/>
                  </a:schemeClr>
                </a:solidFill>
              </a:rPr>
              <a:t>s</a:t>
            </a:r>
            <a:r>
              <a:rPr lang="en-US" dirty="0" smtClean="0">
                <a:solidFill>
                  <a:schemeClr val="accent3">
                    <a:lumMod val="75000"/>
                  </a:schemeClr>
                </a:solidFill>
              </a:rPr>
              <a:t>traight hairline vs. widow’s peak</a:t>
            </a:r>
          </a:p>
          <a:p>
            <a:pPr marL="0" indent="0">
              <a:buNone/>
            </a:pPr>
            <a:r>
              <a:rPr lang="en-US" dirty="0" smtClean="0">
                <a:solidFill>
                  <a:schemeClr val="accent3">
                    <a:lumMod val="75000"/>
                  </a:schemeClr>
                </a:solidFill>
              </a:rPr>
              <a:t>In each of these examples, there are only two possibilities for alleles.  </a:t>
            </a:r>
          </a:p>
          <a:p>
            <a:pPr marL="0" indent="0">
              <a:buNone/>
            </a:pPr>
            <a:r>
              <a:rPr lang="en-US" dirty="0" smtClean="0"/>
              <a:t>Let’s explore some of these traits that are controlled by just two alleles with an inherited traits survey.</a:t>
            </a:r>
            <a:endParaRPr lang="en-US" dirty="0"/>
          </a:p>
        </p:txBody>
      </p:sp>
    </p:spTree>
    <p:extLst>
      <p:ext uri="{BB962C8B-B14F-4D97-AF65-F5344CB8AC3E}">
        <p14:creationId xmlns:p14="http://schemas.microsoft.com/office/powerpoint/2010/main" val="2665671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 of Traits</a:t>
            </a:r>
          </a:p>
        </p:txBody>
      </p:sp>
      <p:sp>
        <p:nvSpPr>
          <p:cNvPr id="3" name="Content Placeholder 2"/>
          <p:cNvSpPr>
            <a:spLocks noGrp="1"/>
          </p:cNvSpPr>
          <p:nvPr>
            <p:ph idx="1"/>
          </p:nvPr>
        </p:nvSpPr>
        <p:spPr/>
        <p:txBody>
          <a:bodyPr/>
          <a:lstStyle/>
          <a:p>
            <a:r>
              <a:rPr lang="en-US" dirty="0" smtClean="0">
                <a:solidFill>
                  <a:schemeClr val="accent3">
                    <a:lumMod val="75000"/>
                  </a:schemeClr>
                </a:solidFill>
              </a:rPr>
              <a:t>Each parent provides an allele for a trait.  </a:t>
            </a:r>
            <a:r>
              <a:rPr lang="en-US" dirty="0" smtClean="0"/>
              <a:t>For example, mom could provide the allele for a hitchhiker’s thumb and dad could provide the allele for a straight thumb.</a:t>
            </a:r>
          </a:p>
          <a:p>
            <a:r>
              <a:rPr lang="en-US" dirty="0" smtClean="0"/>
              <a:t>What would their child have, a hitchhiker’s thumb or a straight thumb?</a:t>
            </a:r>
          </a:p>
          <a:p>
            <a:r>
              <a:rPr lang="en-US" dirty="0" smtClean="0"/>
              <a:t>There is a way to figure out the percent chance that the child will have a hitchhiker’s thumb or a straight thumb.  </a:t>
            </a:r>
          </a:p>
          <a:p>
            <a:r>
              <a:rPr lang="en-US" dirty="0" smtClean="0">
                <a:solidFill>
                  <a:schemeClr val="accent3">
                    <a:lumMod val="75000"/>
                  </a:schemeClr>
                </a:solidFill>
              </a:rPr>
              <a:t>To figure out the probability that an offspring will have a certain trait you can use a Punnett square.  </a:t>
            </a:r>
            <a:endParaRPr lang="en-US" dirty="0">
              <a:solidFill>
                <a:schemeClr val="accent3">
                  <a:lumMod val="75000"/>
                </a:schemeClr>
              </a:solidFill>
            </a:endParaRPr>
          </a:p>
        </p:txBody>
      </p:sp>
    </p:spTree>
    <p:extLst>
      <p:ext uri="{BB962C8B-B14F-4D97-AF65-F5344CB8AC3E}">
        <p14:creationId xmlns:p14="http://schemas.microsoft.com/office/powerpoint/2010/main" val="15898226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Punnett Square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Making a Punnett square is kind of like a game or puzzle.  Games and Puzzles have rules.  Here are </a:t>
            </a:r>
            <a:r>
              <a:rPr lang="en-US" dirty="0" smtClean="0">
                <a:solidFill>
                  <a:schemeClr val="accent3">
                    <a:lumMod val="75000"/>
                  </a:schemeClr>
                </a:solidFill>
              </a:rPr>
              <a:t>the rules for making a Punnett square:</a:t>
            </a:r>
          </a:p>
          <a:p>
            <a:pPr marL="457200" indent="-457200">
              <a:buAutoNum type="arabicParenR"/>
            </a:pPr>
            <a:r>
              <a:rPr lang="en-US" dirty="0" smtClean="0">
                <a:solidFill>
                  <a:schemeClr val="accent3">
                    <a:lumMod val="75000"/>
                  </a:schemeClr>
                </a:solidFill>
              </a:rPr>
              <a:t>Represent the alleles with a letter.  Example: H for hitchhiker’s thumb</a:t>
            </a:r>
          </a:p>
          <a:p>
            <a:pPr marL="457200" indent="-457200">
              <a:buAutoNum type="arabicParenR"/>
            </a:pPr>
            <a:r>
              <a:rPr lang="en-US" dirty="0" smtClean="0">
                <a:solidFill>
                  <a:schemeClr val="accent3">
                    <a:lumMod val="75000"/>
                  </a:schemeClr>
                </a:solidFill>
              </a:rPr>
              <a:t>Always use the same letter for the alleles of a trait.  Example: h for straight thumb (instead of s).</a:t>
            </a:r>
          </a:p>
          <a:p>
            <a:pPr marL="457200" indent="-457200">
              <a:buAutoNum type="arabicParenR"/>
            </a:pPr>
            <a:r>
              <a:rPr lang="en-US" dirty="0" smtClean="0">
                <a:solidFill>
                  <a:schemeClr val="accent3">
                    <a:lumMod val="75000"/>
                  </a:schemeClr>
                </a:solidFill>
              </a:rPr>
              <a:t>Use capital letters for the dominant allele, and lower case letters for the recessive allele.</a:t>
            </a:r>
          </a:p>
          <a:p>
            <a:pPr marL="731520" lvl="1" indent="-457200">
              <a:buAutoNum type="arabicParenR"/>
            </a:pPr>
            <a:r>
              <a:rPr lang="en-US" dirty="0" smtClean="0">
                <a:solidFill>
                  <a:schemeClr val="accent3">
                    <a:lumMod val="75000"/>
                  </a:schemeClr>
                </a:solidFill>
              </a:rPr>
              <a:t>Dominant = the allele that dominates or hides the other allele (the allele that is expressed)</a:t>
            </a:r>
          </a:p>
          <a:p>
            <a:pPr marL="731520" lvl="1" indent="-457200">
              <a:buAutoNum type="arabicParenR"/>
            </a:pPr>
            <a:r>
              <a:rPr lang="en-US" dirty="0" smtClean="0">
                <a:solidFill>
                  <a:schemeClr val="accent3">
                    <a:lumMod val="75000"/>
                  </a:schemeClr>
                </a:solidFill>
              </a:rPr>
              <a:t>Recessive = the allele that gets hidden by the dominant allele but appears (is expressed) when not paired with a dominant allele</a:t>
            </a:r>
            <a:endParaRPr lang="en-US" dirty="0">
              <a:solidFill>
                <a:schemeClr val="accent3">
                  <a:lumMod val="75000"/>
                </a:schemeClr>
              </a:solidFill>
            </a:endParaRPr>
          </a:p>
        </p:txBody>
      </p:sp>
    </p:spTree>
    <p:extLst>
      <p:ext uri="{BB962C8B-B14F-4D97-AF65-F5344CB8AC3E}">
        <p14:creationId xmlns:p14="http://schemas.microsoft.com/office/powerpoint/2010/main" val="1773868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Punnett Square</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4) Draw the Punnett square box and write the alleles provided by each parent along the top and side.</a:t>
            </a:r>
          </a:p>
          <a:p>
            <a:endParaRPr lang="en-US" dirty="0"/>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438400"/>
            <a:ext cx="5219700"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895600" y="3733800"/>
            <a:ext cx="685800" cy="381000"/>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5105400" y="3733800"/>
            <a:ext cx="685800" cy="381000"/>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2927074" y="5257800"/>
            <a:ext cx="685800" cy="381000"/>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5097117" y="5423452"/>
            <a:ext cx="685800" cy="3810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849614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Punnett Square</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Problem: Tall is dominant over short.  Cross a purebred tall plant (TT) with a purebred short plant (tt).</a:t>
            </a:r>
          </a:p>
          <a:p>
            <a:pPr marL="0" indent="0">
              <a:buNone/>
            </a:pPr>
            <a:r>
              <a:rPr lang="en-US" dirty="0" smtClean="0">
                <a:solidFill>
                  <a:schemeClr val="accent3">
                    <a:lumMod val="75000"/>
                  </a:schemeClr>
                </a:solidFill>
              </a:rPr>
              <a:t>		</a:t>
            </a:r>
            <a:r>
              <a:rPr lang="en-US" sz="2800" dirty="0" smtClean="0">
                <a:solidFill>
                  <a:schemeClr val="accent3">
                    <a:lumMod val="75000"/>
                  </a:schemeClr>
                </a:solidFill>
              </a:rPr>
              <a:t>    T		T</a:t>
            </a:r>
            <a:endParaRPr lang="en-US" sz="2800" dirty="0">
              <a:solidFill>
                <a:schemeClr val="accent3">
                  <a:lumMod val="75000"/>
                </a:schemeClr>
              </a:solidFill>
            </a:endParaRPr>
          </a:p>
          <a:p>
            <a:pPr marL="0" indent="0">
              <a:buNone/>
            </a:pPr>
            <a:r>
              <a:rPr lang="en-US" dirty="0" smtClean="0">
                <a:solidFill>
                  <a:schemeClr val="accent3">
                    <a:lumMod val="75000"/>
                  </a:schemeClr>
                </a:solidFill>
              </a:rPr>
              <a:t>	</a:t>
            </a:r>
          </a:p>
          <a:p>
            <a:pPr marL="0" indent="0">
              <a:buNone/>
            </a:pPr>
            <a:r>
              <a:rPr lang="en-US" dirty="0">
                <a:solidFill>
                  <a:schemeClr val="accent3">
                    <a:lumMod val="75000"/>
                  </a:schemeClr>
                </a:solidFill>
              </a:rPr>
              <a:t>	</a:t>
            </a:r>
            <a:r>
              <a:rPr lang="en-US" sz="2800" dirty="0" smtClean="0">
                <a:solidFill>
                  <a:schemeClr val="accent3">
                    <a:lumMod val="75000"/>
                  </a:schemeClr>
                </a:solidFill>
              </a:rPr>
              <a:t>      t				</a:t>
            </a:r>
            <a:r>
              <a:rPr lang="en-US" dirty="0" smtClean="0">
                <a:solidFill>
                  <a:schemeClr val="accent3">
                    <a:lumMod val="75000"/>
                  </a:schemeClr>
                </a:solidFill>
              </a:rPr>
              <a:t>Purebred means that 					their alleles are the same</a:t>
            </a:r>
          </a:p>
          <a:p>
            <a:pPr marL="0" indent="0">
              <a:buNone/>
            </a:pPr>
            <a:r>
              <a:rPr lang="en-US" sz="2800" dirty="0" smtClean="0">
                <a:solidFill>
                  <a:schemeClr val="accent3">
                    <a:lumMod val="75000"/>
                  </a:schemeClr>
                </a:solidFill>
              </a:rPr>
              <a:t>    	      t	</a:t>
            </a:r>
            <a:r>
              <a:rPr lang="en-US" sz="2800" dirty="0">
                <a:solidFill>
                  <a:schemeClr val="accent3">
                    <a:lumMod val="75000"/>
                  </a:schemeClr>
                </a:solidFill>
              </a:rPr>
              <a:t>	 </a:t>
            </a:r>
            <a:r>
              <a:rPr lang="en-US" sz="2800" dirty="0" smtClean="0">
                <a:solidFill>
                  <a:schemeClr val="accent3">
                    <a:lumMod val="75000"/>
                  </a:schemeClr>
                </a:solidFill>
              </a:rPr>
              <a:t>     t	</a:t>
            </a:r>
            <a:endParaRPr lang="en-US" sz="2800" dirty="0">
              <a:solidFill>
                <a:schemeClr val="accent3">
                  <a:lumMod val="75000"/>
                </a:schemeClr>
              </a:solidFill>
            </a:endParaRPr>
          </a:p>
        </p:txBody>
      </p:sp>
      <p:sp>
        <p:nvSpPr>
          <p:cNvPr id="4" name="Rectangle 3"/>
          <p:cNvSpPr/>
          <p:nvPr/>
        </p:nvSpPr>
        <p:spPr>
          <a:xfrm>
            <a:off x="2286000" y="29718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581400" y="41910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2286000" y="41910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581400" y="29718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801178" y="3396734"/>
            <a:ext cx="685800" cy="523220"/>
          </a:xfrm>
          <a:prstGeom prst="rect">
            <a:avLst/>
          </a:prstGeom>
          <a:noFill/>
        </p:spPr>
        <p:txBody>
          <a:bodyPr wrap="square" rtlCol="0">
            <a:spAutoFit/>
          </a:bodyPr>
          <a:lstStyle/>
          <a:p>
            <a:r>
              <a:rPr lang="en-US" sz="2800" dirty="0" smtClean="0"/>
              <a:t>Tt</a:t>
            </a:r>
            <a:endParaRPr lang="en-US" sz="2800" dirty="0"/>
          </a:p>
        </p:txBody>
      </p:sp>
      <p:sp>
        <p:nvSpPr>
          <p:cNvPr id="9" name="TextBox 8"/>
          <p:cNvSpPr txBox="1"/>
          <p:nvPr/>
        </p:nvSpPr>
        <p:spPr>
          <a:xfrm>
            <a:off x="3886200" y="3396734"/>
            <a:ext cx="685800" cy="523220"/>
          </a:xfrm>
          <a:prstGeom prst="rect">
            <a:avLst/>
          </a:prstGeom>
          <a:noFill/>
        </p:spPr>
        <p:txBody>
          <a:bodyPr wrap="square" rtlCol="0">
            <a:spAutoFit/>
          </a:bodyPr>
          <a:lstStyle/>
          <a:p>
            <a:r>
              <a:rPr lang="en-US" sz="2800" dirty="0" smtClean="0"/>
              <a:t>Tt</a:t>
            </a:r>
            <a:endParaRPr lang="en-US" sz="2800" dirty="0"/>
          </a:p>
        </p:txBody>
      </p:sp>
      <p:sp>
        <p:nvSpPr>
          <p:cNvPr id="10" name="TextBox 9"/>
          <p:cNvSpPr txBox="1"/>
          <p:nvPr/>
        </p:nvSpPr>
        <p:spPr>
          <a:xfrm>
            <a:off x="2801178" y="4538990"/>
            <a:ext cx="685800" cy="523220"/>
          </a:xfrm>
          <a:prstGeom prst="rect">
            <a:avLst/>
          </a:prstGeom>
          <a:noFill/>
        </p:spPr>
        <p:txBody>
          <a:bodyPr wrap="square" rtlCol="0">
            <a:spAutoFit/>
          </a:bodyPr>
          <a:lstStyle/>
          <a:p>
            <a:r>
              <a:rPr lang="en-US" sz="2800" dirty="0" smtClean="0"/>
              <a:t>Tt</a:t>
            </a:r>
            <a:endParaRPr lang="en-US" sz="2800" dirty="0"/>
          </a:p>
        </p:txBody>
      </p:sp>
      <p:sp>
        <p:nvSpPr>
          <p:cNvPr id="11" name="TextBox 10"/>
          <p:cNvSpPr txBox="1"/>
          <p:nvPr/>
        </p:nvSpPr>
        <p:spPr>
          <a:xfrm>
            <a:off x="3886200" y="4536541"/>
            <a:ext cx="685800" cy="523220"/>
          </a:xfrm>
          <a:prstGeom prst="rect">
            <a:avLst/>
          </a:prstGeom>
          <a:noFill/>
        </p:spPr>
        <p:txBody>
          <a:bodyPr wrap="square" rtlCol="0">
            <a:spAutoFit/>
          </a:bodyPr>
          <a:lstStyle/>
          <a:p>
            <a:r>
              <a:rPr lang="en-US" sz="2800" dirty="0" smtClean="0"/>
              <a:t>Tt</a:t>
            </a:r>
            <a:endParaRPr lang="en-US" sz="2800" dirty="0"/>
          </a:p>
        </p:txBody>
      </p:sp>
    </p:spTree>
    <p:extLst>
      <p:ext uri="{BB962C8B-B14F-4D97-AF65-F5344CB8AC3E}">
        <p14:creationId xmlns:p14="http://schemas.microsoft.com/office/powerpoint/2010/main" val="159262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Punnett Square</a:t>
            </a:r>
            <a:endParaRPr lang="en-US" dirty="0"/>
          </a:p>
        </p:txBody>
      </p:sp>
      <p:sp>
        <p:nvSpPr>
          <p:cNvPr id="3" name="Content Placeholder 2"/>
          <p:cNvSpPr>
            <a:spLocks noGrp="1"/>
          </p:cNvSpPr>
          <p:nvPr>
            <p:ph idx="1"/>
          </p:nvPr>
        </p:nvSpPr>
        <p:spPr/>
        <p:txBody>
          <a:bodyPr/>
          <a:lstStyle/>
          <a:p>
            <a:r>
              <a:rPr lang="en-US" dirty="0" smtClean="0"/>
              <a:t>Problem: </a:t>
            </a:r>
            <a:r>
              <a:rPr lang="en-US" dirty="0" smtClean="0">
                <a:solidFill>
                  <a:schemeClr val="accent3">
                    <a:lumMod val="75000"/>
                  </a:schemeClr>
                </a:solidFill>
              </a:rPr>
              <a:t>Purple flowers are dominant over white flowers.  Cross a purebred purple with a purebred white.</a:t>
            </a:r>
          </a:p>
          <a:p>
            <a:pPr marL="0" indent="0">
              <a:buNone/>
            </a:pPr>
            <a:r>
              <a:rPr lang="en-US" dirty="0" smtClean="0">
                <a:solidFill>
                  <a:schemeClr val="accent3">
                    <a:lumMod val="75000"/>
                  </a:schemeClr>
                </a:solidFill>
              </a:rPr>
              <a:t>		    P             P</a:t>
            </a:r>
          </a:p>
          <a:p>
            <a:pPr marL="0" indent="0">
              <a:buNone/>
            </a:pPr>
            <a:endParaRPr lang="en-US" dirty="0">
              <a:solidFill>
                <a:schemeClr val="accent3">
                  <a:lumMod val="75000"/>
                </a:schemeClr>
              </a:solidFill>
            </a:endParaRPr>
          </a:p>
          <a:p>
            <a:pPr marL="0" indent="0">
              <a:buNone/>
            </a:pPr>
            <a:r>
              <a:rPr lang="en-US" dirty="0" smtClean="0">
                <a:solidFill>
                  <a:schemeClr val="accent3">
                    <a:lumMod val="75000"/>
                  </a:schemeClr>
                </a:solidFill>
              </a:rPr>
              <a:t>	p</a:t>
            </a:r>
          </a:p>
          <a:p>
            <a:pPr marL="0" indent="0">
              <a:buNone/>
            </a:pPr>
            <a:endParaRPr lang="en-US" dirty="0">
              <a:solidFill>
                <a:schemeClr val="accent3">
                  <a:lumMod val="75000"/>
                </a:schemeClr>
              </a:solidFill>
            </a:endParaRPr>
          </a:p>
          <a:p>
            <a:pPr marL="0" indent="0">
              <a:buNone/>
            </a:pPr>
            <a:endParaRPr lang="en-US" dirty="0" smtClean="0">
              <a:solidFill>
                <a:schemeClr val="accent3">
                  <a:lumMod val="75000"/>
                </a:schemeClr>
              </a:solidFill>
            </a:endParaRPr>
          </a:p>
          <a:p>
            <a:pPr marL="0" indent="0">
              <a:buNone/>
            </a:pPr>
            <a:r>
              <a:rPr lang="en-US" dirty="0">
                <a:solidFill>
                  <a:schemeClr val="accent3">
                    <a:lumMod val="75000"/>
                  </a:schemeClr>
                </a:solidFill>
              </a:rPr>
              <a:t> </a:t>
            </a:r>
            <a:r>
              <a:rPr lang="en-US" dirty="0" smtClean="0">
                <a:solidFill>
                  <a:schemeClr val="accent3">
                    <a:lumMod val="75000"/>
                  </a:schemeClr>
                </a:solidFill>
              </a:rPr>
              <a:t>          p</a:t>
            </a:r>
            <a:endParaRPr lang="en-US" dirty="0">
              <a:solidFill>
                <a:schemeClr val="accent3">
                  <a:lumMod val="75000"/>
                </a:schemeClr>
              </a:solidFill>
            </a:endParaRPr>
          </a:p>
        </p:txBody>
      </p:sp>
      <p:sp>
        <p:nvSpPr>
          <p:cNvPr id="4" name="Rectangle 3"/>
          <p:cNvSpPr/>
          <p:nvPr/>
        </p:nvSpPr>
        <p:spPr>
          <a:xfrm>
            <a:off x="2286000" y="29718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0" y="41910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581400" y="41910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581400" y="2975113"/>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2885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Nevada Science Standards</a:t>
            </a:r>
            <a:endParaRPr lang="en-US" dirty="0"/>
          </a:p>
        </p:txBody>
      </p:sp>
      <p:sp>
        <p:nvSpPr>
          <p:cNvPr id="3" name="Content Placeholder 2"/>
          <p:cNvSpPr>
            <a:spLocks noGrp="1"/>
          </p:cNvSpPr>
          <p:nvPr>
            <p:ph idx="1"/>
          </p:nvPr>
        </p:nvSpPr>
        <p:spPr/>
        <p:txBody>
          <a:bodyPr/>
          <a:lstStyle/>
          <a:p>
            <a:r>
              <a:rPr lang="en-US" dirty="0" smtClean="0"/>
              <a:t>Students know heredity is the passage of genetic instructions from one generation to the next generation</a:t>
            </a:r>
          </a:p>
          <a:p>
            <a:r>
              <a:rPr lang="en-US" dirty="0" smtClean="0"/>
              <a:t>Students know changes in genes of eggs and sperm can cause changes in inherited characteristics.</a:t>
            </a:r>
          </a:p>
          <a:p>
            <a:r>
              <a:rPr lang="en-US" dirty="0" smtClean="0"/>
              <a:t>Students know some characteristics of an organism are the result of a combination of interaction with the environment and genetic information.</a:t>
            </a:r>
            <a:endParaRPr lang="en-US" dirty="0"/>
          </a:p>
        </p:txBody>
      </p:sp>
    </p:spTree>
    <p:extLst>
      <p:ext uri="{BB962C8B-B14F-4D97-AF65-F5344CB8AC3E}">
        <p14:creationId xmlns:p14="http://schemas.microsoft.com/office/powerpoint/2010/main" val="585668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Genotypes vs. Phenotypes</a:t>
            </a:r>
            <a:endParaRPr lang="en-US" dirty="0"/>
          </a:p>
        </p:txBody>
      </p:sp>
      <p:sp>
        <p:nvSpPr>
          <p:cNvPr id="3" name="Content Placeholder 2"/>
          <p:cNvSpPr>
            <a:spLocks noGrp="1"/>
          </p:cNvSpPr>
          <p:nvPr>
            <p:ph idx="1"/>
          </p:nvPr>
        </p:nvSpPr>
        <p:spPr/>
        <p:txBody>
          <a:bodyPr/>
          <a:lstStyle/>
          <a:p>
            <a:r>
              <a:rPr lang="en-US" dirty="0" smtClean="0"/>
              <a:t>By representing alleles using letters, you get the genotypes of the offspring.  </a:t>
            </a:r>
            <a:r>
              <a:rPr lang="en-US" dirty="0" smtClean="0">
                <a:solidFill>
                  <a:schemeClr val="accent3">
                    <a:lumMod val="75000"/>
                  </a:schemeClr>
                </a:solidFill>
              </a:rPr>
              <a:t>The genotypes of all the offspring of the purebred tall and purebred short plants was Tt.  </a:t>
            </a:r>
          </a:p>
          <a:p>
            <a:endParaRPr lang="en-US" dirty="0"/>
          </a:p>
          <a:p>
            <a:r>
              <a:rPr lang="en-US" dirty="0" smtClean="0">
                <a:solidFill>
                  <a:schemeClr val="accent3">
                    <a:lumMod val="75000"/>
                  </a:schemeClr>
                </a:solidFill>
              </a:rPr>
              <a:t>Genotype: An organism’s genetic makeup, or allele combinations.</a:t>
            </a:r>
            <a:endParaRPr lang="en-US" dirty="0">
              <a:solidFill>
                <a:schemeClr val="accent3">
                  <a:lumMod val="75000"/>
                </a:schemeClr>
              </a:solidFill>
            </a:endParaRPr>
          </a:p>
        </p:txBody>
      </p:sp>
    </p:spTree>
    <p:extLst>
      <p:ext uri="{BB962C8B-B14F-4D97-AF65-F5344CB8AC3E}">
        <p14:creationId xmlns:p14="http://schemas.microsoft.com/office/powerpoint/2010/main" val="3235605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Genotypes vs. Phenotypes</a:t>
            </a:r>
          </a:p>
        </p:txBody>
      </p:sp>
      <p:sp>
        <p:nvSpPr>
          <p:cNvPr id="3" name="Content Placeholder 2"/>
          <p:cNvSpPr>
            <a:spLocks noGrp="1"/>
          </p:cNvSpPr>
          <p:nvPr>
            <p:ph idx="1"/>
          </p:nvPr>
        </p:nvSpPr>
        <p:spPr/>
        <p:txBody>
          <a:bodyPr/>
          <a:lstStyle/>
          <a:p>
            <a:r>
              <a:rPr lang="en-US" dirty="0" smtClean="0">
                <a:solidFill>
                  <a:schemeClr val="accent3">
                    <a:lumMod val="75000"/>
                  </a:schemeClr>
                </a:solidFill>
              </a:rPr>
              <a:t>The phenotype of an organism is its physical appearance</a:t>
            </a:r>
          </a:p>
          <a:p>
            <a:endParaRPr lang="en-US" dirty="0">
              <a:solidFill>
                <a:schemeClr val="accent3">
                  <a:lumMod val="75000"/>
                </a:schemeClr>
              </a:solidFill>
            </a:endParaRPr>
          </a:p>
          <a:p>
            <a:r>
              <a:rPr lang="en-US" dirty="0" smtClean="0">
                <a:solidFill>
                  <a:schemeClr val="accent3">
                    <a:lumMod val="75000"/>
                  </a:schemeClr>
                </a:solidFill>
              </a:rPr>
              <a:t>For example: Being tall or having white flowers</a:t>
            </a:r>
          </a:p>
          <a:p>
            <a:endParaRPr lang="en-US" dirty="0"/>
          </a:p>
        </p:txBody>
      </p:sp>
    </p:spTree>
    <p:extLst>
      <p:ext uri="{BB962C8B-B14F-4D97-AF65-F5344CB8AC3E}">
        <p14:creationId xmlns:p14="http://schemas.microsoft.com/office/powerpoint/2010/main" val="599369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Genotypes vs. Phenotypes</a:t>
            </a:r>
          </a:p>
        </p:txBody>
      </p:sp>
      <p:sp>
        <p:nvSpPr>
          <p:cNvPr id="3" name="Content Placeholder 2"/>
          <p:cNvSpPr>
            <a:spLocks noGrp="1"/>
          </p:cNvSpPr>
          <p:nvPr>
            <p:ph idx="1"/>
          </p:nvPr>
        </p:nvSpPr>
        <p:spPr/>
        <p:txBody>
          <a:bodyPr>
            <a:normAutofit/>
          </a:bodyPr>
          <a:lstStyle/>
          <a:p>
            <a:r>
              <a:rPr lang="en-US" sz="1600" dirty="0" smtClean="0"/>
              <a:t>Problem: Tall is dominant over short.  Cross a purebred tall plant (TT) with a purebred short plant (tt).</a:t>
            </a:r>
          </a:p>
          <a:p>
            <a:pPr marL="0" indent="0">
              <a:buNone/>
            </a:pPr>
            <a:r>
              <a:rPr lang="en-US" sz="1600" dirty="0" smtClean="0"/>
              <a:t>             		              	</a:t>
            </a:r>
            <a:r>
              <a:rPr lang="en-US" dirty="0" smtClean="0">
                <a:solidFill>
                  <a:schemeClr val="accent3">
                    <a:lumMod val="75000"/>
                  </a:schemeClr>
                </a:solidFill>
              </a:rPr>
              <a:t>The phenotypes of the offspring of the 			purebred tall and purebred short plants 			will all be tall.</a:t>
            </a:r>
          </a:p>
          <a:p>
            <a:pPr marL="0" indent="0">
              <a:buNone/>
            </a:pPr>
            <a:endParaRPr lang="en-US" dirty="0">
              <a:solidFill>
                <a:schemeClr val="accent3">
                  <a:lumMod val="75000"/>
                </a:schemeClr>
              </a:solidFill>
            </a:endParaRPr>
          </a:p>
          <a:p>
            <a:pPr marL="0" indent="0">
              <a:buNone/>
            </a:pPr>
            <a:r>
              <a:rPr lang="en-US" dirty="0" smtClean="0">
                <a:solidFill>
                  <a:schemeClr val="accent3">
                    <a:lumMod val="75000"/>
                  </a:schemeClr>
                </a:solidFill>
              </a:rPr>
              <a:t>			This is because tall is dominant over 			short.</a:t>
            </a:r>
            <a:endParaRPr lang="en-US" dirty="0">
              <a:solidFill>
                <a:schemeClr val="accent3">
                  <a:lumMod val="75000"/>
                </a:schemeClr>
              </a:solidFill>
            </a:endParaRPr>
          </a:p>
          <a:p>
            <a:pPr marL="0" indent="0">
              <a:buNone/>
            </a:pPr>
            <a:r>
              <a:rPr lang="en-US" dirty="0" smtClean="0"/>
              <a:t>	</a:t>
            </a:r>
          </a:p>
          <a:p>
            <a:pPr marL="0" indent="0">
              <a:buNone/>
            </a:pPr>
            <a:r>
              <a:rPr lang="en-US" sz="1600" dirty="0" smtClean="0"/>
              <a:t>    </a:t>
            </a:r>
            <a:r>
              <a:rPr lang="en-US" sz="1600" dirty="0"/>
              <a:t>	</a:t>
            </a:r>
            <a:r>
              <a:rPr lang="en-US" sz="1600" dirty="0" smtClean="0"/>
              <a:t>      </a:t>
            </a:r>
          </a:p>
          <a:p>
            <a:pPr marL="0" indent="0">
              <a:buNone/>
            </a:pPr>
            <a:endParaRPr lang="en-US" sz="1600" dirty="0"/>
          </a:p>
          <a:p>
            <a:pPr marL="0" indent="0">
              <a:buNone/>
            </a:pPr>
            <a:endParaRPr lang="en-US" sz="1600" dirty="0" smtClean="0"/>
          </a:p>
          <a:p>
            <a:pPr marL="0" indent="0">
              <a:buNone/>
            </a:pPr>
            <a:r>
              <a:rPr lang="en-US" sz="1600" dirty="0"/>
              <a:t>	 </a:t>
            </a:r>
            <a:r>
              <a:rPr lang="en-US" sz="1600" dirty="0" smtClean="0"/>
              <a:t>     	</a:t>
            </a:r>
            <a:endParaRPr lang="en-US" sz="1600" dirty="0"/>
          </a:p>
        </p:txBody>
      </p:sp>
      <p:sp>
        <p:nvSpPr>
          <p:cNvPr id="4" name="Rectangle 3"/>
          <p:cNvSpPr/>
          <p:nvPr/>
        </p:nvSpPr>
        <p:spPr>
          <a:xfrm>
            <a:off x="990600" y="2459022"/>
            <a:ext cx="838200" cy="937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99711" y="3396734"/>
            <a:ext cx="829089" cy="937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833355" y="3396734"/>
            <a:ext cx="829089" cy="937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828800" y="2459022"/>
            <a:ext cx="838200" cy="9377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071355" y="2666268"/>
            <a:ext cx="685800" cy="523220"/>
          </a:xfrm>
          <a:prstGeom prst="rect">
            <a:avLst/>
          </a:prstGeom>
          <a:noFill/>
        </p:spPr>
        <p:txBody>
          <a:bodyPr wrap="square" rtlCol="0">
            <a:spAutoFit/>
          </a:bodyPr>
          <a:lstStyle/>
          <a:p>
            <a:r>
              <a:rPr lang="en-US" sz="2800" dirty="0" smtClean="0"/>
              <a:t>Tt</a:t>
            </a:r>
            <a:endParaRPr lang="en-US" sz="2800" dirty="0"/>
          </a:p>
        </p:txBody>
      </p:sp>
      <p:sp>
        <p:nvSpPr>
          <p:cNvPr id="9" name="TextBox 8"/>
          <p:cNvSpPr txBox="1"/>
          <p:nvPr/>
        </p:nvSpPr>
        <p:spPr>
          <a:xfrm>
            <a:off x="1905000" y="2666268"/>
            <a:ext cx="685800" cy="523220"/>
          </a:xfrm>
          <a:prstGeom prst="rect">
            <a:avLst/>
          </a:prstGeom>
          <a:noFill/>
        </p:spPr>
        <p:txBody>
          <a:bodyPr wrap="square" rtlCol="0">
            <a:spAutoFit/>
          </a:bodyPr>
          <a:lstStyle/>
          <a:p>
            <a:r>
              <a:rPr lang="en-US" sz="2800" dirty="0" smtClean="0"/>
              <a:t>Tt</a:t>
            </a:r>
            <a:endParaRPr lang="en-US" sz="2800" dirty="0"/>
          </a:p>
        </p:txBody>
      </p:sp>
      <p:sp>
        <p:nvSpPr>
          <p:cNvPr id="10" name="TextBox 9"/>
          <p:cNvSpPr txBox="1"/>
          <p:nvPr/>
        </p:nvSpPr>
        <p:spPr>
          <a:xfrm>
            <a:off x="1066800" y="3603980"/>
            <a:ext cx="685800" cy="523220"/>
          </a:xfrm>
          <a:prstGeom prst="rect">
            <a:avLst/>
          </a:prstGeom>
          <a:noFill/>
        </p:spPr>
        <p:txBody>
          <a:bodyPr wrap="square" rtlCol="0">
            <a:spAutoFit/>
          </a:bodyPr>
          <a:lstStyle/>
          <a:p>
            <a:r>
              <a:rPr lang="en-US" sz="2800" dirty="0" smtClean="0"/>
              <a:t>Tt</a:t>
            </a:r>
            <a:endParaRPr lang="en-US" sz="2800" dirty="0"/>
          </a:p>
        </p:txBody>
      </p:sp>
      <p:sp>
        <p:nvSpPr>
          <p:cNvPr id="11" name="TextBox 10"/>
          <p:cNvSpPr txBox="1"/>
          <p:nvPr/>
        </p:nvSpPr>
        <p:spPr>
          <a:xfrm>
            <a:off x="1905000" y="3603980"/>
            <a:ext cx="685800" cy="523220"/>
          </a:xfrm>
          <a:prstGeom prst="rect">
            <a:avLst/>
          </a:prstGeom>
          <a:noFill/>
        </p:spPr>
        <p:txBody>
          <a:bodyPr wrap="square" rtlCol="0">
            <a:spAutoFit/>
          </a:bodyPr>
          <a:lstStyle/>
          <a:p>
            <a:r>
              <a:rPr lang="en-US" sz="2800" dirty="0" smtClean="0"/>
              <a:t>Tt</a:t>
            </a:r>
            <a:endParaRPr lang="en-US" sz="2800" dirty="0"/>
          </a:p>
        </p:txBody>
      </p:sp>
    </p:spTree>
    <p:extLst>
      <p:ext uri="{BB962C8B-B14F-4D97-AF65-F5344CB8AC3E}">
        <p14:creationId xmlns:p14="http://schemas.microsoft.com/office/powerpoint/2010/main" val="402491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Genotypes vs. Phenotypes</a:t>
            </a:r>
          </a:p>
        </p:txBody>
      </p:sp>
      <p:sp>
        <p:nvSpPr>
          <p:cNvPr id="3" name="Content Placeholder 2"/>
          <p:cNvSpPr>
            <a:spLocks noGrp="1"/>
          </p:cNvSpPr>
          <p:nvPr>
            <p:ph idx="1"/>
          </p:nvPr>
        </p:nvSpPr>
        <p:spPr/>
        <p:txBody>
          <a:bodyPr/>
          <a:lstStyle/>
          <a:p>
            <a:r>
              <a:rPr lang="en-US" dirty="0" smtClean="0"/>
              <a:t>Problem: Cross the hybrid offspring of the tall and short plants.  </a:t>
            </a:r>
            <a:r>
              <a:rPr lang="en-US" dirty="0" smtClean="0">
                <a:solidFill>
                  <a:schemeClr val="accent3">
                    <a:lumMod val="75000"/>
                  </a:schemeClr>
                </a:solidFill>
              </a:rPr>
              <a:t>Hybrid means that their alleles are different.</a:t>
            </a:r>
          </a:p>
          <a:p>
            <a:pPr marL="0" indent="0">
              <a:buNone/>
            </a:pPr>
            <a:endParaRPr lang="en-US" dirty="0" smtClean="0">
              <a:solidFill>
                <a:schemeClr val="accent3">
                  <a:lumMod val="75000"/>
                </a:schemeClr>
              </a:solidFill>
            </a:endParaRPr>
          </a:p>
          <a:p>
            <a:pPr marL="0" lvl="1" indent="0">
              <a:buNone/>
            </a:pPr>
            <a:r>
              <a:rPr lang="en-US" dirty="0">
                <a:solidFill>
                  <a:schemeClr val="accent3">
                    <a:lumMod val="75000"/>
                  </a:schemeClr>
                </a:solidFill>
              </a:rPr>
              <a:t>	</a:t>
            </a:r>
            <a:r>
              <a:rPr lang="en-US" dirty="0" smtClean="0">
                <a:solidFill>
                  <a:schemeClr val="accent3">
                    <a:lumMod val="75000"/>
                  </a:schemeClr>
                </a:solidFill>
              </a:rPr>
              <a:t>	</a:t>
            </a:r>
            <a:r>
              <a:rPr lang="en-US" sz="2400" dirty="0" smtClean="0">
                <a:solidFill>
                  <a:schemeClr val="accent3">
                    <a:lumMod val="75000"/>
                  </a:schemeClr>
                </a:solidFill>
              </a:rPr>
              <a:t>     T		t </a:t>
            </a:r>
            <a:r>
              <a:rPr lang="en-US" dirty="0" smtClean="0">
                <a:solidFill>
                  <a:schemeClr val="accent3">
                    <a:lumMod val="75000"/>
                  </a:schemeClr>
                </a:solidFill>
              </a:rPr>
              <a:t>           </a:t>
            </a:r>
            <a:endParaRPr lang="en-US" sz="2400" dirty="0" smtClean="0">
              <a:solidFill>
                <a:schemeClr val="accent3">
                  <a:lumMod val="75000"/>
                </a:schemeClr>
              </a:solidFill>
            </a:endParaRPr>
          </a:p>
          <a:p>
            <a:pPr marL="0" lvl="1" indent="0">
              <a:buNone/>
            </a:pPr>
            <a:r>
              <a:rPr lang="en-US" sz="2400" dirty="0">
                <a:solidFill>
                  <a:schemeClr val="accent3">
                    <a:lumMod val="75000"/>
                  </a:schemeClr>
                </a:solidFill>
              </a:rPr>
              <a:t>	</a:t>
            </a:r>
            <a:r>
              <a:rPr lang="en-US" sz="2400" dirty="0" smtClean="0">
                <a:solidFill>
                  <a:schemeClr val="accent3">
                    <a:lumMod val="75000"/>
                  </a:schemeClr>
                </a:solidFill>
              </a:rPr>
              <a:t>				    </a:t>
            </a:r>
            <a:endParaRPr lang="en-US" sz="2400" dirty="0">
              <a:solidFill>
                <a:schemeClr val="accent3">
                  <a:lumMod val="75000"/>
                </a:schemeClr>
              </a:solidFill>
            </a:endParaRPr>
          </a:p>
          <a:p>
            <a:pPr marL="274320" lvl="1" indent="0">
              <a:buNone/>
            </a:pPr>
            <a:r>
              <a:rPr lang="en-US" dirty="0" smtClean="0">
                <a:solidFill>
                  <a:schemeClr val="accent3">
                    <a:lumMod val="75000"/>
                  </a:schemeClr>
                </a:solidFill>
              </a:rPr>
              <a:t>              </a:t>
            </a:r>
            <a:r>
              <a:rPr lang="en-US" sz="2400" dirty="0" smtClean="0">
                <a:solidFill>
                  <a:schemeClr val="accent3">
                    <a:lumMod val="75000"/>
                  </a:schemeClr>
                </a:solidFill>
              </a:rPr>
              <a:t>T	</a:t>
            </a:r>
            <a:r>
              <a:rPr lang="en-US" sz="2400" dirty="0">
                <a:solidFill>
                  <a:schemeClr val="accent3">
                    <a:lumMod val="75000"/>
                  </a:schemeClr>
                </a:solidFill>
              </a:rPr>
              <a:t>	</a:t>
            </a:r>
            <a:r>
              <a:rPr lang="en-US" sz="2400" dirty="0" smtClean="0">
                <a:solidFill>
                  <a:schemeClr val="accent3">
                    <a:lumMod val="75000"/>
                  </a:schemeClr>
                </a:solidFill>
              </a:rPr>
              <a:t>		</a:t>
            </a:r>
          </a:p>
          <a:p>
            <a:pPr marL="274320" lvl="1" indent="0">
              <a:buNone/>
            </a:pPr>
            <a:r>
              <a:rPr lang="en-US" sz="2400" dirty="0">
                <a:solidFill>
                  <a:schemeClr val="accent3">
                    <a:lumMod val="75000"/>
                  </a:schemeClr>
                </a:solidFill>
              </a:rPr>
              <a:t>	</a:t>
            </a:r>
            <a:r>
              <a:rPr lang="en-US" sz="2400" dirty="0" smtClean="0">
                <a:solidFill>
                  <a:schemeClr val="accent3">
                    <a:lumMod val="75000"/>
                  </a:schemeClr>
                </a:solidFill>
              </a:rPr>
              <a:t>				</a:t>
            </a:r>
          </a:p>
          <a:p>
            <a:pPr marL="274320" lvl="1" indent="0">
              <a:buNone/>
            </a:pPr>
            <a:r>
              <a:rPr lang="en-US" sz="2400" dirty="0">
                <a:solidFill>
                  <a:schemeClr val="accent3">
                    <a:lumMod val="75000"/>
                  </a:schemeClr>
                </a:solidFill>
              </a:rPr>
              <a:t>	</a:t>
            </a:r>
            <a:r>
              <a:rPr lang="en-US" sz="2400" dirty="0" smtClean="0">
                <a:solidFill>
                  <a:schemeClr val="accent3">
                    <a:lumMod val="75000"/>
                  </a:schemeClr>
                </a:solidFill>
              </a:rPr>
              <a:t>				     </a:t>
            </a:r>
          </a:p>
          <a:p>
            <a:pPr marL="274320" lvl="1" indent="0">
              <a:buNone/>
            </a:pPr>
            <a:r>
              <a:rPr lang="en-US" sz="2400" dirty="0">
                <a:solidFill>
                  <a:schemeClr val="accent3">
                    <a:lumMod val="75000"/>
                  </a:schemeClr>
                </a:solidFill>
              </a:rPr>
              <a:t>	</a:t>
            </a:r>
            <a:r>
              <a:rPr lang="en-US" sz="2400" dirty="0" smtClean="0">
                <a:solidFill>
                  <a:schemeClr val="accent3">
                    <a:lumMod val="75000"/>
                  </a:schemeClr>
                </a:solidFill>
              </a:rPr>
              <a:t>    t				     </a:t>
            </a:r>
          </a:p>
          <a:p>
            <a:pPr marL="274320" lvl="1" indent="0">
              <a:buNone/>
            </a:pPr>
            <a:r>
              <a:rPr lang="en-US" sz="2400" dirty="0">
                <a:solidFill>
                  <a:schemeClr val="accent3">
                    <a:lumMod val="75000"/>
                  </a:schemeClr>
                </a:solidFill>
              </a:rPr>
              <a:t>	</a:t>
            </a:r>
            <a:r>
              <a:rPr lang="en-US" sz="2400" dirty="0" smtClean="0">
                <a:solidFill>
                  <a:schemeClr val="accent3">
                    <a:lumMod val="75000"/>
                  </a:schemeClr>
                </a:solidFill>
              </a:rPr>
              <a:t>				      </a:t>
            </a:r>
            <a:endParaRPr lang="en-US" sz="2400" dirty="0">
              <a:solidFill>
                <a:schemeClr val="accent3">
                  <a:lumMod val="75000"/>
                </a:schemeClr>
              </a:solidFill>
            </a:endParaRPr>
          </a:p>
        </p:txBody>
      </p:sp>
      <p:sp>
        <p:nvSpPr>
          <p:cNvPr id="4" name="Rectangle 3"/>
          <p:cNvSpPr/>
          <p:nvPr/>
        </p:nvSpPr>
        <p:spPr>
          <a:xfrm>
            <a:off x="3429000" y="46482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133600" y="34290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3429000" y="34290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133600" y="4648200"/>
            <a:ext cx="12954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181600" y="2842591"/>
            <a:ext cx="3200400" cy="830997"/>
          </a:xfrm>
          <a:prstGeom prst="rect">
            <a:avLst/>
          </a:prstGeom>
          <a:noFill/>
        </p:spPr>
        <p:txBody>
          <a:bodyPr wrap="square" rtlCol="0">
            <a:spAutoFit/>
          </a:bodyPr>
          <a:lstStyle/>
          <a:p>
            <a:r>
              <a:rPr lang="en-US" sz="2400" dirty="0" smtClean="0">
                <a:solidFill>
                  <a:schemeClr val="accent3">
                    <a:lumMod val="75000"/>
                  </a:schemeClr>
                </a:solidFill>
              </a:rPr>
              <a:t>Possible Genotypes:</a:t>
            </a:r>
          </a:p>
          <a:p>
            <a:r>
              <a:rPr lang="en-US" sz="2400" dirty="0" smtClean="0">
                <a:solidFill>
                  <a:schemeClr val="accent3">
                    <a:lumMod val="75000"/>
                  </a:schemeClr>
                </a:solidFill>
              </a:rPr>
              <a:t>     TT, Tt, tt</a:t>
            </a:r>
            <a:endParaRPr lang="en-US" sz="2400" dirty="0">
              <a:solidFill>
                <a:schemeClr val="accent3">
                  <a:lumMod val="75000"/>
                </a:schemeClr>
              </a:solidFill>
            </a:endParaRPr>
          </a:p>
        </p:txBody>
      </p:sp>
      <p:sp>
        <p:nvSpPr>
          <p:cNvPr id="9" name="TextBox 8"/>
          <p:cNvSpPr txBox="1"/>
          <p:nvPr/>
        </p:nvSpPr>
        <p:spPr>
          <a:xfrm>
            <a:off x="5181600" y="4038600"/>
            <a:ext cx="3429000" cy="1569660"/>
          </a:xfrm>
          <a:prstGeom prst="rect">
            <a:avLst/>
          </a:prstGeom>
          <a:noFill/>
        </p:spPr>
        <p:txBody>
          <a:bodyPr wrap="square" rtlCol="0">
            <a:spAutoFit/>
          </a:bodyPr>
          <a:lstStyle/>
          <a:p>
            <a:r>
              <a:rPr lang="en-US" sz="2400" dirty="0" smtClean="0">
                <a:solidFill>
                  <a:schemeClr val="accent3">
                    <a:lumMod val="75000"/>
                  </a:schemeClr>
                </a:solidFill>
              </a:rPr>
              <a:t>Possible Phenotypes:</a:t>
            </a:r>
          </a:p>
          <a:p>
            <a:r>
              <a:rPr lang="en-US" sz="2400" dirty="0" smtClean="0">
                <a:solidFill>
                  <a:schemeClr val="accent3">
                    <a:lumMod val="75000"/>
                  </a:schemeClr>
                </a:solidFill>
              </a:rPr>
              <a:t>  TT = tall</a:t>
            </a:r>
          </a:p>
          <a:p>
            <a:r>
              <a:rPr lang="en-US" sz="2400" dirty="0" smtClean="0">
                <a:solidFill>
                  <a:schemeClr val="accent3">
                    <a:lumMod val="75000"/>
                  </a:schemeClr>
                </a:solidFill>
              </a:rPr>
              <a:t>  Tt  = tall</a:t>
            </a:r>
          </a:p>
          <a:p>
            <a:r>
              <a:rPr lang="en-US" sz="2400" dirty="0">
                <a:solidFill>
                  <a:schemeClr val="accent3">
                    <a:lumMod val="75000"/>
                  </a:schemeClr>
                </a:solidFill>
              </a:rPr>
              <a:t> </a:t>
            </a:r>
            <a:r>
              <a:rPr lang="en-US" sz="2400" dirty="0" smtClean="0">
                <a:solidFill>
                  <a:schemeClr val="accent3">
                    <a:lumMod val="75000"/>
                  </a:schemeClr>
                </a:solidFill>
              </a:rPr>
              <a:t>  tt  = short</a:t>
            </a:r>
            <a:endParaRPr lang="en-US" sz="2400" dirty="0">
              <a:solidFill>
                <a:schemeClr val="accent3">
                  <a:lumMod val="75000"/>
                </a:schemeClr>
              </a:solidFill>
            </a:endParaRPr>
          </a:p>
        </p:txBody>
      </p:sp>
    </p:spTree>
    <p:extLst>
      <p:ext uri="{BB962C8B-B14F-4D97-AF65-F5344CB8AC3E}">
        <p14:creationId xmlns:p14="http://schemas.microsoft.com/office/powerpoint/2010/main" val="324765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Homozygous vs. Heterozygous</a:t>
            </a:r>
            <a:endParaRPr lang="en-US" dirty="0"/>
          </a:p>
        </p:txBody>
      </p:sp>
      <p:sp>
        <p:nvSpPr>
          <p:cNvPr id="3" name="Content Placeholder 2"/>
          <p:cNvSpPr>
            <a:spLocks noGrp="1"/>
          </p:cNvSpPr>
          <p:nvPr>
            <p:ph idx="1"/>
          </p:nvPr>
        </p:nvSpPr>
        <p:spPr/>
        <p:txBody>
          <a:bodyPr/>
          <a:lstStyle/>
          <a:p>
            <a:r>
              <a:rPr lang="en-US" dirty="0" smtClean="0"/>
              <a:t>We can name the various genotypes.  </a:t>
            </a:r>
            <a:r>
              <a:rPr lang="en-US" dirty="0" smtClean="0">
                <a:solidFill>
                  <a:schemeClr val="accent3">
                    <a:lumMod val="75000"/>
                  </a:schemeClr>
                </a:solidFill>
              </a:rPr>
              <a:t>If the alleles are both the same (what we called purebred earlier), then we call the genotype </a:t>
            </a:r>
            <a:r>
              <a:rPr lang="en-US" b="1" i="1" dirty="0" smtClean="0">
                <a:solidFill>
                  <a:schemeClr val="accent3">
                    <a:lumMod val="75000"/>
                  </a:schemeClr>
                </a:solidFill>
              </a:rPr>
              <a:t>homozygous</a:t>
            </a:r>
            <a:r>
              <a:rPr lang="en-US" dirty="0" smtClean="0">
                <a:solidFill>
                  <a:schemeClr val="accent3">
                    <a:lumMod val="75000"/>
                  </a:schemeClr>
                </a:solidFill>
              </a:rPr>
              <a:t>.  For example: TT or tt</a:t>
            </a:r>
          </a:p>
          <a:p>
            <a:endParaRPr lang="en-US" dirty="0">
              <a:solidFill>
                <a:schemeClr val="accent3">
                  <a:lumMod val="75000"/>
                </a:schemeClr>
              </a:solidFill>
            </a:endParaRPr>
          </a:p>
          <a:p>
            <a:r>
              <a:rPr lang="en-US" dirty="0" smtClean="0">
                <a:solidFill>
                  <a:schemeClr val="accent3">
                    <a:lumMod val="75000"/>
                  </a:schemeClr>
                </a:solidFill>
              </a:rPr>
              <a:t>If the alleles are different (what we called hybrid earlier), then we call the genotype </a:t>
            </a:r>
            <a:r>
              <a:rPr lang="en-US" b="1" i="1" dirty="0" smtClean="0">
                <a:solidFill>
                  <a:schemeClr val="accent3">
                    <a:lumMod val="75000"/>
                  </a:schemeClr>
                </a:solidFill>
              </a:rPr>
              <a:t>heterozygous</a:t>
            </a:r>
            <a:r>
              <a:rPr lang="en-US" dirty="0" smtClean="0">
                <a:solidFill>
                  <a:schemeClr val="accent3">
                    <a:lumMod val="75000"/>
                  </a:schemeClr>
                </a:solidFill>
              </a:rPr>
              <a:t>. For example: Tt</a:t>
            </a:r>
          </a:p>
          <a:p>
            <a:pPr marL="0" indent="0">
              <a:buNone/>
            </a:pPr>
            <a:endParaRPr lang="en-US" dirty="0">
              <a:solidFill>
                <a:schemeClr val="accent3">
                  <a:lumMod val="75000"/>
                </a:schemeClr>
              </a:solidFill>
            </a:endParaRPr>
          </a:p>
          <a:p>
            <a:pPr marL="0" indent="0">
              <a:buNone/>
            </a:pPr>
            <a:endParaRPr lang="en-US" dirty="0" smtClean="0">
              <a:solidFill>
                <a:schemeClr val="accent3">
                  <a:lumMod val="75000"/>
                </a:schemeClr>
              </a:solidFill>
            </a:endParaRPr>
          </a:p>
        </p:txBody>
      </p:sp>
    </p:spTree>
    <p:extLst>
      <p:ext uri="{BB962C8B-B14F-4D97-AF65-F5344CB8AC3E}">
        <p14:creationId xmlns:p14="http://schemas.microsoft.com/office/powerpoint/2010/main" val="4089860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Homozygous vs. Heterozygous</a:t>
            </a:r>
          </a:p>
        </p:txBody>
      </p:sp>
      <p:sp>
        <p:nvSpPr>
          <p:cNvPr id="3" name="Content Placeholder 2"/>
          <p:cNvSpPr>
            <a:spLocks noGrp="1"/>
          </p:cNvSpPr>
          <p:nvPr>
            <p:ph idx="1"/>
          </p:nvPr>
        </p:nvSpPr>
        <p:spPr/>
        <p:txBody>
          <a:bodyPr/>
          <a:lstStyle/>
          <a:p>
            <a:pPr marL="0" indent="0">
              <a:buNone/>
            </a:pPr>
            <a:r>
              <a:rPr lang="en-US" dirty="0" smtClean="0"/>
              <a:t>Tt = heterozygous</a:t>
            </a:r>
          </a:p>
          <a:p>
            <a:pPr marL="0" indent="0">
              <a:buNone/>
            </a:pPr>
            <a:r>
              <a:rPr lang="en-US" dirty="0" smtClean="0"/>
              <a:t>TT = homozygous</a:t>
            </a:r>
          </a:p>
          <a:p>
            <a:pPr marL="0" indent="0">
              <a:buNone/>
            </a:pPr>
            <a:r>
              <a:rPr lang="en-US" dirty="0" smtClean="0"/>
              <a:t>tt = homozygous</a:t>
            </a:r>
          </a:p>
          <a:p>
            <a:pPr marL="0" indent="0">
              <a:buNone/>
            </a:pPr>
            <a:endParaRPr lang="en-US" dirty="0"/>
          </a:p>
          <a:p>
            <a:pPr marL="0" indent="0">
              <a:buNone/>
            </a:pPr>
            <a:r>
              <a:rPr lang="en-US" dirty="0" smtClean="0"/>
              <a:t>How can we tell the two homozygous ones apart?</a:t>
            </a:r>
          </a:p>
          <a:p>
            <a:pPr marL="0" indent="0">
              <a:buNone/>
            </a:pPr>
            <a:endParaRPr lang="en-US" dirty="0"/>
          </a:p>
          <a:p>
            <a:pPr marL="0" indent="0">
              <a:buNone/>
            </a:pPr>
            <a:r>
              <a:rPr lang="en-US" dirty="0" smtClean="0">
                <a:solidFill>
                  <a:schemeClr val="accent3">
                    <a:lumMod val="75000"/>
                  </a:schemeClr>
                </a:solidFill>
              </a:rPr>
              <a:t>Tt = heterozygous</a:t>
            </a:r>
          </a:p>
          <a:p>
            <a:pPr marL="0" indent="0">
              <a:buNone/>
            </a:pPr>
            <a:r>
              <a:rPr lang="en-US" dirty="0" smtClean="0">
                <a:solidFill>
                  <a:schemeClr val="accent3">
                    <a:lumMod val="75000"/>
                  </a:schemeClr>
                </a:solidFill>
              </a:rPr>
              <a:t>TT = homozygous dominant</a:t>
            </a:r>
          </a:p>
          <a:p>
            <a:pPr marL="0" indent="0">
              <a:buNone/>
            </a:pPr>
            <a:r>
              <a:rPr lang="en-US" dirty="0" smtClean="0">
                <a:solidFill>
                  <a:schemeClr val="accent3">
                    <a:lumMod val="75000"/>
                  </a:schemeClr>
                </a:solidFill>
              </a:rPr>
              <a:t>tt = homozygous recessive </a:t>
            </a:r>
          </a:p>
        </p:txBody>
      </p:sp>
    </p:spTree>
    <p:extLst>
      <p:ext uri="{BB962C8B-B14F-4D97-AF65-F5344CB8AC3E}">
        <p14:creationId xmlns:p14="http://schemas.microsoft.com/office/powerpoint/2010/main" val="287283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Gregor Mendel</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Gregor Mendel was an Austrian Monk who is considered to be the father of genetics.</a:t>
            </a:r>
            <a:r>
              <a:rPr lang="en-US" dirty="0" smtClean="0"/>
              <a:t>  </a:t>
            </a:r>
            <a:r>
              <a:rPr lang="en-US" dirty="0" smtClean="0">
                <a:solidFill>
                  <a:schemeClr val="accent3">
                    <a:lumMod val="75000"/>
                  </a:schemeClr>
                </a:solidFill>
              </a:rPr>
              <a:t>Mendel began experimenting with garden peas</a:t>
            </a:r>
            <a:r>
              <a:rPr lang="en-US" dirty="0" smtClean="0"/>
              <a:t> in 1856.  He thought it would be possible to predict the kinds of flowers and fruit a plant would produce.  But something had to be known about the parents of a plant before a prediction could be made.  Mendel recorded this information and then crossed specific plants by pollinating them himself.  He recorded his data and after 8 years of research, </a:t>
            </a:r>
            <a:r>
              <a:rPr lang="en-US" dirty="0" smtClean="0">
                <a:solidFill>
                  <a:schemeClr val="accent3">
                    <a:lumMod val="75000"/>
                  </a:schemeClr>
                </a:solidFill>
              </a:rPr>
              <a:t>he published a paper on his findings about dominant and recessive traits</a:t>
            </a:r>
            <a:r>
              <a:rPr lang="en-US" dirty="0" smtClean="0"/>
              <a:t>.  Although he did not gain any notoriety in his lifetime, his work was rediscovered in 1900 by three other scientists who had reached similar conclusions.</a:t>
            </a:r>
            <a:endParaRPr lang="en-US" dirty="0"/>
          </a:p>
        </p:txBody>
      </p:sp>
    </p:spTree>
    <p:extLst>
      <p:ext uri="{BB962C8B-B14F-4D97-AF65-F5344CB8AC3E}">
        <p14:creationId xmlns:p14="http://schemas.microsoft.com/office/powerpoint/2010/main" val="40644756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Mendel’s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1556999"/>
              </p:ext>
            </p:extLst>
          </p:nvPr>
        </p:nvGraphicFramePr>
        <p:xfrm>
          <a:off x="457200" y="1600200"/>
          <a:ext cx="8229600" cy="2194560"/>
        </p:xfrm>
        <a:graphic>
          <a:graphicData uri="http://schemas.openxmlformats.org/drawingml/2006/table">
            <a:tbl>
              <a:tblPr firstRow="1" bandRow="1">
                <a:tableStyleId>{5C22544A-7EE6-4342-B048-85BDC9FD1C3A}</a:tableStyleId>
              </a:tblPr>
              <a:tblGrid>
                <a:gridCol w="1219200"/>
                <a:gridCol w="1066800"/>
                <a:gridCol w="838200"/>
                <a:gridCol w="838200"/>
                <a:gridCol w="914400"/>
                <a:gridCol w="990600"/>
                <a:gridCol w="1333500"/>
                <a:gridCol w="1028700"/>
              </a:tblGrid>
              <a:tr h="370840">
                <a:tc>
                  <a:txBody>
                    <a:bodyPr/>
                    <a:lstStyle/>
                    <a:p>
                      <a:r>
                        <a:rPr lang="en-US" dirty="0" smtClean="0"/>
                        <a:t>Traits</a:t>
                      </a:r>
                      <a:endParaRPr lang="en-US" dirty="0"/>
                    </a:p>
                  </a:txBody>
                  <a:tcPr/>
                </a:tc>
                <a:tc>
                  <a:txBody>
                    <a:bodyPr/>
                    <a:lstStyle/>
                    <a:p>
                      <a:r>
                        <a:rPr lang="en-US" dirty="0" smtClean="0"/>
                        <a:t>Shape</a:t>
                      </a:r>
                      <a:endParaRPr lang="en-US" dirty="0"/>
                    </a:p>
                  </a:txBody>
                  <a:tcPr/>
                </a:tc>
                <a:tc>
                  <a:txBody>
                    <a:bodyPr/>
                    <a:lstStyle/>
                    <a:p>
                      <a:r>
                        <a:rPr lang="en-US" dirty="0" smtClean="0"/>
                        <a:t>Seed (pea) Color</a:t>
                      </a:r>
                      <a:endParaRPr lang="en-US" dirty="0"/>
                    </a:p>
                  </a:txBody>
                  <a:tcPr/>
                </a:tc>
                <a:tc>
                  <a:txBody>
                    <a:bodyPr/>
                    <a:lstStyle/>
                    <a:p>
                      <a:r>
                        <a:rPr lang="en-US" dirty="0" smtClean="0"/>
                        <a:t>Pod</a:t>
                      </a:r>
                      <a:r>
                        <a:rPr lang="en-US" baseline="0" dirty="0" smtClean="0"/>
                        <a:t>  </a:t>
                      </a:r>
                      <a:r>
                        <a:rPr lang="en-US" dirty="0" smtClean="0"/>
                        <a:t>Color</a:t>
                      </a:r>
                      <a:endParaRPr lang="en-US" dirty="0"/>
                    </a:p>
                  </a:txBody>
                  <a:tcPr/>
                </a:tc>
                <a:tc>
                  <a:txBody>
                    <a:bodyPr/>
                    <a:lstStyle/>
                    <a:p>
                      <a:r>
                        <a:rPr lang="en-US" dirty="0" smtClean="0"/>
                        <a:t>Pod Shape</a:t>
                      </a:r>
                      <a:endParaRPr lang="en-US" dirty="0"/>
                    </a:p>
                  </a:txBody>
                  <a:tcPr/>
                </a:tc>
                <a:tc>
                  <a:txBody>
                    <a:bodyPr/>
                    <a:lstStyle/>
                    <a:p>
                      <a:r>
                        <a:rPr lang="en-US" dirty="0" smtClean="0"/>
                        <a:t>Plant Height</a:t>
                      </a:r>
                      <a:endParaRPr lang="en-US" dirty="0"/>
                    </a:p>
                  </a:txBody>
                  <a:tcPr/>
                </a:tc>
                <a:tc>
                  <a:txBody>
                    <a:bodyPr/>
                    <a:lstStyle/>
                    <a:p>
                      <a:r>
                        <a:rPr lang="en-US" dirty="0" smtClean="0"/>
                        <a:t>Flower</a:t>
                      </a:r>
                      <a:r>
                        <a:rPr lang="en-US" baseline="0" dirty="0" smtClean="0"/>
                        <a:t> Position</a:t>
                      </a:r>
                      <a:endParaRPr lang="en-US" dirty="0"/>
                    </a:p>
                  </a:txBody>
                  <a:tcPr/>
                </a:tc>
                <a:tc>
                  <a:txBody>
                    <a:bodyPr/>
                    <a:lstStyle/>
                    <a:p>
                      <a:r>
                        <a:rPr lang="en-US" dirty="0" smtClean="0"/>
                        <a:t>Flower Color</a:t>
                      </a:r>
                      <a:endParaRPr lang="en-US" dirty="0"/>
                    </a:p>
                  </a:txBody>
                  <a:tcPr/>
                </a:tc>
              </a:tr>
              <a:tr h="370840">
                <a:tc>
                  <a:txBody>
                    <a:bodyPr/>
                    <a:lstStyle/>
                    <a:p>
                      <a:r>
                        <a:rPr lang="en-US" dirty="0" smtClean="0"/>
                        <a:t>dominant</a:t>
                      </a:r>
                      <a:endParaRPr lang="en-US" dirty="0"/>
                    </a:p>
                  </a:txBody>
                  <a:tcPr/>
                </a:tc>
                <a:tc>
                  <a:txBody>
                    <a:bodyPr/>
                    <a:lstStyle/>
                    <a:p>
                      <a:r>
                        <a:rPr lang="en-US" dirty="0" smtClean="0"/>
                        <a:t>smooth</a:t>
                      </a:r>
                      <a:endParaRPr lang="en-US" dirty="0"/>
                    </a:p>
                  </a:txBody>
                  <a:tcPr/>
                </a:tc>
                <a:tc>
                  <a:txBody>
                    <a:bodyPr/>
                    <a:lstStyle/>
                    <a:p>
                      <a:r>
                        <a:rPr lang="en-US" dirty="0" smtClean="0"/>
                        <a:t>yellow</a:t>
                      </a:r>
                      <a:endParaRPr lang="en-US" dirty="0"/>
                    </a:p>
                  </a:txBody>
                  <a:tcPr/>
                </a:tc>
                <a:tc>
                  <a:txBody>
                    <a:bodyPr/>
                    <a:lstStyle/>
                    <a:p>
                      <a:r>
                        <a:rPr lang="en-US" dirty="0" smtClean="0"/>
                        <a:t>green</a:t>
                      </a:r>
                      <a:endParaRPr lang="en-US" dirty="0"/>
                    </a:p>
                  </a:txBody>
                  <a:tcPr/>
                </a:tc>
                <a:tc>
                  <a:txBody>
                    <a:bodyPr/>
                    <a:lstStyle/>
                    <a:p>
                      <a:r>
                        <a:rPr lang="en-US" dirty="0" smtClean="0"/>
                        <a:t>full</a:t>
                      </a:r>
                      <a:endParaRPr lang="en-US" dirty="0"/>
                    </a:p>
                  </a:txBody>
                  <a:tcPr/>
                </a:tc>
                <a:tc>
                  <a:txBody>
                    <a:bodyPr/>
                    <a:lstStyle/>
                    <a:p>
                      <a:r>
                        <a:rPr lang="en-US" dirty="0" smtClean="0"/>
                        <a:t>tall</a:t>
                      </a:r>
                      <a:endParaRPr lang="en-US" dirty="0"/>
                    </a:p>
                  </a:txBody>
                  <a:tcPr/>
                </a:tc>
                <a:tc>
                  <a:txBody>
                    <a:bodyPr/>
                    <a:lstStyle/>
                    <a:p>
                      <a:r>
                        <a:rPr lang="en-US" dirty="0" smtClean="0"/>
                        <a:t>leaf junctions</a:t>
                      </a:r>
                      <a:endParaRPr lang="en-US" dirty="0"/>
                    </a:p>
                  </a:txBody>
                  <a:tcPr/>
                </a:tc>
                <a:tc>
                  <a:txBody>
                    <a:bodyPr/>
                    <a:lstStyle/>
                    <a:p>
                      <a:r>
                        <a:rPr lang="en-US" dirty="0" smtClean="0"/>
                        <a:t>purple</a:t>
                      </a:r>
                      <a:endParaRPr lang="en-US" dirty="0"/>
                    </a:p>
                  </a:txBody>
                  <a:tcPr/>
                </a:tc>
              </a:tr>
              <a:tr h="370840">
                <a:tc>
                  <a:txBody>
                    <a:bodyPr/>
                    <a:lstStyle/>
                    <a:p>
                      <a:r>
                        <a:rPr lang="en-US" dirty="0" smtClean="0"/>
                        <a:t>recessive</a:t>
                      </a:r>
                      <a:endParaRPr lang="en-US" dirty="0"/>
                    </a:p>
                  </a:txBody>
                  <a:tcPr/>
                </a:tc>
                <a:tc>
                  <a:txBody>
                    <a:bodyPr/>
                    <a:lstStyle/>
                    <a:p>
                      <a:r>
                        <a:rPr lang="en-US" dirty="0" smtClean="0"/>
                        <a:t>wrinkled</a:t>
                      </a:r>
                      <a:endParaRPr lang="en-US" dirty="0"/>
                    </a:p>
                  </a:txBody>
                  <a:tcPr/>
                </a:tc>
                <a:tc>
                  <a:txBody>
                    <a:bodyPr/>
                    <a:lstStyle/>
                    <a:p>
                      <a:r>
                        <a:rPr lang="en-US" dirty="0" smtClean="0"/>
                        <a:t>green</a:t>
                      </a:r>
                      <a:endParaRPr lang="en-US" dirty="0"/>
                    </a:p>
                  </a:txBody>
                  <a:tcPr/>
                </a:tc>
                <a:tc>
                  <a:txBody>
                    <a:bodyPr/>
                    <a:lstStyle/>
                    <a:p>
                      <a:r>
                        <a:rPr lang="en-US" dirty="0" smtClean="0"/>
                        <a:t>yellow</a:t>
                      </a:r>
                      <a:endParaRPr lang="en-US" dirty="0"/>
                    </a:p>
                  </a:txBody>
                  <a:tcPr/>
                </a:tc>
                <a:tc>
                  <a:txBody>
                    <a:bodyPr/>
                    <a:lstStyle/>
                    <a:p>
                      <a:r>
                        <a:rPr lang="en-US" dirty="0" smtClean="0"/>
                        <a:t>flat</a:t>
                      </a:r>
                      <a:endParaRPr lang="en-US" dirty="0"/>
                    </a:p>
                  </a:txBody>
                  <a:tcPr/>
                </a:tc>
                <a:tc>
                  <a:txBody>
                    <a:bodyPr/>
                    <a:lstStyle/>
                    <a:p>
                      <a:r>
                        <a:rPr lang="en-US" dirty="0" smtClean="0"/>
                        <a:t>short</a:t>
                      </a:r>
                      <a:endParaRPr lang="en-US" dirty="0"/>
                    </a:p>
                  </a:txBody>
                  <a:tcPr/>
                </a:tc>
                <a:tc>
                  <a:txBody>
                    <a:bodyPr/>
                    <a:lstStyle/>
                    <a:p>
                      <a:r>
                        <a:rPr lang="en-US" dirty="0" smtClean="0"/>
                        <a:t>tips of branches</a:t>
                      </a:r>
                      <a:endParaRPr lang="en-US" dirty="0"/>
                    </a:p>
                  </a:txBody>
                  <a:tcPr/>
                </a:tc>
                <a:tc>
                  <a:txBody>
                    <a:bodyPr/>
                    <a:lstStyle/>
                    <a:p>
                      <a:r>
                        <a:rPr lang="en-US" dirty="0" smtClean="0"/>
                        <a:t>white</a:t>
                      </a:r>
                      <a:r>
                        <a:rPr lang="en-US" baseline="0" dirty="0" smtClean="0"/>
                        <a:t> </a:t>
                      </a:r>
                      <a:endParaRPr lang="en-US" dirty="0"/>
                    </a:p>
                  </a:txBody>
                  <a:tcPr/>
                </a:tc>
              </a:tr>
            </a:tbl>
          </a:graphicData>
        </a:graphic>
      </p:graphicFrame>
      <p:sp>
        <p:nvSpPr>
          <p:cNvPr id="5" name="TextBox 4"/>
          <p:cNvSpPr txBox="1"/>
          <p:nvPr/>
        </p:nvSpPr>
        <p:spPr>
          <a:xfrm>
            <a:off x="533400" y="4038600"/>
            <a:ext cx="3657600" cy="1323439"/>
          </a:xfrm>
          <a:prstGeom prst="rect">
            <a:avLst/>
          </a:prstGeom>
          <a:noFill/>
        </p:spPr>
        <p:txBody>
          <a:bodyPr wrap="square" rtlCol="0">
            <a:spAutoFit/>
          </a:bodyPr>
          <a:lstStyle/>
          <a:p>
            <a:r>
              <a:rPr lang="en-US" sz="2000" dirty="0" smtClean="0"/>
              <a:t>Problem 1: Cross a homozygous recessive wrinkled pea with a heterozygous smooth pea.</a:t>
            </a:r>
            <a:endParaRPr lang="en-US" sz="2000" dirty="0"/>
          </a:p>
        </p:txBody>
      </p:sp>
      <p:sp>
        <p:nvSpPr>
          <p:cNvPr id="6" name="TextBox 5"/>
          <p:cNvSpPr txBox="1"/>
          <p:nvPr/>
        </p:nvSpPr>
        <p:spPr>
          <a:xfrm>
            <a:off x="4267200" y="4038600"/>
            <a:ext cx="3352800" cy="1323439"/>
          </a:xfrm>
          <a:prstGeom prst="rect">
            <a:avLst/>
          </a:prstGeom>
          <a:noFill/>
        </p:spPr>
        <p:txBody>
          <a:bodyPr wrap="square" rtlCol="0">
            <a:spAutoFit/>
          </a:bodyPr>
          <a:lstStyle/>
          <a:p>
            <a:r>
              <a:rPr lang="en-US" sz="2000" dirty="0" smtClean="0"/>
              <a:t>Problem 2: Cross a heterozygous yellow pea with a homozygous dominant yellow pea</a:t>
            </a:r>
            <a:endParaRPr lang="en-US" sz="2000" dirty="0"/>
          </a:p>
        </p:txBody>
      </p:sp>
    </p:spTree>
    <p:extLst>
      <p:ext uri="{BB962C8B-B14F-4D97-AF65-F5344CB8AC3E}">
        <p14:creationId xmlns:p14="http://schemas.microsoft.com/office/powerpoint/2010/main" val="1706172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Students know heredity is the passage of genetic instructions from one generation to the next generation</a:t>
            </a:r>
            <a:endParaRPr lang="en-US" sz="2800" dirty="0"/>
          </a:p>
        </p:txBody>
      </p:sp>
      <p:sp>
        <p:nvSpPr>
          <p:cNvPr id="3" name="Content Placeholder 2"/>
          <p:cNvSpPr>
            <a:spLocks noGrp="1"/>
          </p:cNvSpPr>
          <p:nvPr>
            <p:ph idx="1"/>
          </p:nvPr>
        </p:nvSpPr>
        <p:spPr/>
        <p:txBody>
          <a:bodyPr>
            <a:normAutofit/>
          </a:bodyPr>
          <a:lstStyle/>
          <a:p>
            <a:r>
              <a:rPr lang="en-US" sz="2800" dirty="0" smtClean="0"/>
              <a:t>Students can differentiate between asexual and sexual reproduction</a:t>
            </a:r>
          </a:p>
          <a:p>
            <a:endParaRPr lang="en-US" sz="2800" dirty="0" smtClean="0"/>
          </a:p>
          <a:p>
            <a:r>
              <a:rPr lang="en-US" sz="2800" dirty="0" smtClean="0"/>
              <a:t>Students know reproduction of organisms includes </a:t>
            </a:r>
          </a:p>
          <a:p>
            <a:pPr lvl="1"/>
            <a:r>
              <a:rPr lang="en-US" sz="2800" dirty="0" smtClean="0"/>
              <a:t>cell division </a:t>
            </a:r>
          </a:p>
          <a:p>
            <a:pPr lvl="1"/>
            <a:r>
              <a:rPr lang="en-US" sz="2800" dirty="0" smtClean="0"/>
              <a:t>the transfer of genetic information</a:t>
            </a:r>
          </a:p>
          <a:p>
            <a:pPr lvl="1"/>
            <a:r>
              <a:rPr lang="en-US" sz="2800" dirty="0"/>
              <a:t>t</a:t>
            </a:r>
            <a:r>
              <a:rPr lang="en-US" sz="2800" dirty="0" smtClean="0"/>
              <a:t>he probability of certain characteristics being passed from one generation to the next</a:t>
            </a:r>
            <a:endParaRPr lang="en-US" sz="2800" dirty="0"/>
          </a:p>
        </p:txBody>
      </p:sp>
    </p:spTree>
    <p:extLst>
      <p:ext uri="{BB962C8B-B14F-4D97-AF65-F5344CB8AC3E}">
        <p14:creationId xmlns:p14="http://schemas.microsoft.com/office/powerpoint/2010/main" val="198523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xEl>
                                              <p:pRg st="3" end="3"/>
                                            </p:txEl>
                                          </p:spTgt>
                                        </p:tgtEl>
                                        <p:attrNameLst>
                                          <p:attrName>style.color</p:attrName>
                                        </p:attrNameLst>
                                      </p:cBhvr>
                                      <p:to>
                                        <a:schemeClr val="accent2"/>
                                      </p:to>
                                    </p:animClr>
                                    <p:animClr clrSpc="rgb" dir="cw">
                                      <p:cBhvr>
                                        <p:cTn id="14" dur="500" fill="hold"/>
                                        <p:tgtEl>
                                          <p:spTgt spid="3">
                                            <p:txEl>
                                              <p:pRg st="3" end="3"/>
                                            </p:txEl>
                                          </p:spTgt>
                                        </p:tgtEl>
                                        <p:attrNameLst>
                                          <p:attrName>fillcolor</p:attrName>
                                        </p:attrNameLst>
                                      </p:cBhvr>
                                      <p:to>
                                        <a:schemeClr val="accent2"/>
                                      </p:to>
                                    </p:animClr>
                                    <p:set>
                                      <p:cBhvr>
                                        <p:cTn id="15" dur="500" fill="hold"/>
                                        <p:tgtEl>
                                          <p:spTgt spid="3">
                                            <p:txEl>
                                              <p:pRg st="3" end="3"/>
                                            </p:txEl>
                                          </p:spTgt>
                                        </p:tgtEl>
                                        <p:attrNameLst>
                                          <p:attrName>fill.type</p:attrName>
                                        </p:attrNameLst>
                                      </p:cBhvr>
                                      <p:to>
                                        <p:strVal val="solid"/>
                                      </p:to>
                                    </p:set>
                                    <p:set>
                                      <p:cBhvr>
                                        <p:cTn id="16" dur="500" fill="hold"/>
                                        <p:tgtEl>
                                          <p:spTgt spid="3">
                                            <p:txEl>
                                              <p:pRg st="3" end="3"/>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nodeType="clickEffect">
                                  <p:stCondLst>
                                    <p:cond delay="0"/>
                                  </p:stCondLst>
                                  <p:childTnLst>
                                    <p:animRot by="120000">
                                      <p:cBhvr>
                                        <p:cTn id="20" dur="100" fill="hold">
                                          <p:stCondLst>
                                            <p:cond delay="0"/>
                                          </p:stCondLst>
                                        </p:cTn>
                                        <p:tgtEl>
                                          <p:spTgt spid="3">
                                            <p:txEl>
                                              <p:pRg st="4" end="4"/>
                                            </p:txEl>
                                          </p:spTgt>
                                        </p:tgtEl>
                                        <p:attrNameLst>
                                          <p:attrName>r</p:attrName>
                                        </p:attrNameLst>
                                      </p:cBhvr>
                                    </p:animRot>
                                    <p:animRot by="-240000">
                                      <p:cBhvr>
                                        <p:cTn id="21" dur="200" fill="hold">
                                          <p:stCondLst>
                                            <p:cond delay="200"/>
                                          </p:stCondLst>
                                        </p:cTn>
                                        <p:tgtEl>
                                          <p:spTgt spid="3">
                                            <p:txEl>
                                              <p:pRg st="4" end="4"/>
                                            </p:txEl>
                                          </p:spTgt>
                                        </p:tgtEl>
                                        <p:attrNameLst>
                                          <p:attrName>r</p:attrName>
                                        </p:attrNameLst>
                                      </p:cBhvr>
                                    </p:animRot>
                                    <p:animRot by="240000">
                                      <p:cBhvr>
                                        <p:cTn id="22" dur="200" fill="hold">
                                          <p:stCondLst>
                                            <p:cond delay="400"/>
                                          </p:stCondLst>
                                        </p:cTn>
                                        <p:tgtEl>
                                          <p:spTgt spid="3">
                                            <p:txEl>
                                              <p:pRg st="4" end="4"/>
                                            </p:txEl>
                                          </p:spTgt>
                                        </p:tgtEl>
                                        <p:attrNameLst>
                                          <p:attrName>r</p:attrName>
                                        </p:attrNameLst>
                                      </p:cBhvr>
                                    </p:animRot>
                                    <p:animRot by="-240000">
                                      <p:cBhvr>
                                        <p:cTn id="23" dur="200" fill="hold">
                                          <p:stCondLst>
                                            <p:cond delay="600"/>
                                          </p:stCondLst>
                                        </p:cTn>
                                        <p:tgtEl>
                                          <p:spTgt spid="3">
                                            <p:txEl>
                                              <p:pRg st="4" end="4"/>
                                            </p:txEl>
                                          </p:spTgt>
                                        </p:tgtEl>
                                        <p:attrNameLst>
                                          <p:attrName>r</p:attrName>
                                        </p:attrNameLst>
                                      </p:cBhvr>
                                    </p:animRot>
                                    <p:animRot by="120000">
                                      <p:cBhvr>
                                        <p:cTn id="24" dur="200" fill="hold">
                                          <p:stCondLst>
                                            <p:cond delay="800"/>
                                          </p:stCondLst>
                                        </p:cTn>
                                        <p:tgtEl>
                                          <p:spTgt spid="3">
                                            <p:txEl>
                                              <p:pRg st="4" end="4"/>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21600000">
                                      <p:cBhvr>
                                        <p:cTn id="28" dur="2000" fill="hold"/>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82880" indent="-182880">
              <a:spcBef>
                <a:spcPct val="20000"/>
              </a:spcBef>
            </a:pPr>
            <a:r>
              <a:rPr lang="en-US" sz="2800" spc="0" dirty="0" smtClean="0">
                <a:solidFill>
                  <a:srgbClr val="000000"/>
                </a:solidFill>
                <a:ea typeface="+mn-ea"/>
                <a:cs typeface="+mn-cs"/>
              </a:rPr>
              <a:t/>
            </a:r>
            <a:br>
              <a:rPr lang="en-US" sz="2800" spc="0" dirty="0" smtClean="0">
                <a:solidFill>
                  <a:srgbClr val="000000"/>
                </a:solidFill>
                <a:ea typeface="+mn-ea"/>
                <a:cs typeface="+mn-cs"/>
              </a:rPr>
            </a:br>
            <a:r>
              <a:rPr lang="en-US" sz="2800" spc="0" dirty="0">
                <a:solidFill>
                  <a:srgbClr val="000000"/>
                </a:solidFill>
                <a:ea typeface="+mn-ea"/>
                <a:cs typeface="+mn-cs"/>
              </a:rPr>
              <a:t/>
            </a:r>
            <a:br>
              <a:rPr lang="en-US" sz="2800" spc="0" dirty="0">
                <a:solidFill>
                  <a:srgbClr val="000000"/>
                </a:solidFill>
                <a:ea typeface="+mn-ea"/>
                <a:cs typeface="+mn-cs"/>
              </a:rPr>
            </a:br>
            <a:r>
              <a:rPr lang="en-US" sz="2800" spc="0" dirty="0" smtClean="0">
                <a:solidFill>
                  <a:srgbClr val="C00000"/>
                </a:solidFill>
                <a:ea typeface="+mn-ea"/>
                <a:cs typeface="+mn-cs"/>
              </a:rPr>
              <a:t>Students </a:t>
            </a:r>
            <a:r>
              <a:rPr lang="en-US" sz="2800" spc="0" dirty="0">
                <a:solidFill>
                  <a:srgbClr val="C00000"/>
                </a:solidFill>
                <a:ea typeface="+mn-ea"/>
                <a:cs typeface="+mn-cs"/>
              </a:rPr>
              <a:t>know reproduction of organisms </a:t>
            </a:r>
            <a:r>
              <a:rPr lang="en-US" sz="2800" spc="0" dirty="0" smtClean="0">
                <a:solidFill>
                  <a:srgbClr val="C00000"/>
                </a:solidFill>
                <a:ea typeface="+mn-ea"/>
                <a:cs typeface="+mn-cs"/>
              </a:rPr>
              <a:t>includes </a:t>
            </a:r>
            <a:r>
              <a:rPr lang="en-US" sz="2800" dirty="0">
                <a:solidFill>
                  <a:srgbClr val="C00000"/>
                </a:solidFill>
              </a:rPr>
              <a:t>the transfer of genetic information</a:t>
            </a:r>
            <a:br>
              <a:rPr lang="en-US" sz="2800" dirty="0">
                <a:solidFill>
                  <a:srgbClr val="C00000"/>
                </a:solidFill>
              </a:rPr>
            </a:br>
            <a:r>
              <a:rPr lang="en-US" sz="2800" spc="0" dirty="0">
                <a:solidFill>
                  <a:srgbClr val="000000"/>
                </a:solidFill>
                <a:ea typeface="+mn-ea"/>
                <a:cs typeface="+mn-cs"/>
              </a:rPr>
              <a:t/>
            </a:r>
            <a:br>
              <a:rPr lang="en-US" sz="2800" spc="0" dirty="0">
                <a:solidFill>
                  <a:srgbClr val="000000"/>
                </a:solidFill>
                <a:ea typeface="+mn-ea"/>
                <a:cs typeface="+mn-cs"/>
              </a:rPr>
            </a:br>
            <a:endParaRPr lang="en-US" dirty="0"/>
          </a:p>
        </p:txBody>
      </p:sp>
      <p:sp>
        <p:nvSpPr>
          <p:cNvPr id="3" name="Content Placeholder 2"/>
          <p:cNvSpPr>
            <a:spLocks noGrp="1"/>
          </p:cNvSpPr>
          <p:nvPr>
            <p:ph idx="1"/>
          </p:nvPr>
        </p:nvSpPr>
        <p:spPr/>
        <p:txBody>
          <a:bodyPr/>
          <a:lstStyle/>
          <a:p>
            <a:r>
              <a:rPr lang="en-US" dirty="0" smtClean="0"/>
              <a:t>Remember when we learned about meiosis?  We learned that </a:t>
            </a:r>
            <a:r>
              <a:rPr lang="en-US" dirty="0" smtClean="0">
                <a:solidFill>
                  <a:schemeClr val="accent3">
                    <a:lumMod val="75000"/>
                  </a:schemeClr>
                </a:solidFill>
              </a:rPr>
              <a:t>to make a new organism, half of the chromosomes come from mom and half of the chromosomes come from dad.  (This is why sex cells have only half the chromosomes that body cells have).  This is how genetic information is transferred from parents to offspring.</a:t>
            </a:r>
          </a:p>
          <a:p>
            <a:endParaRPr lang="en-US" dirty="0"/>
          </a:p>
          <a:p>
            <a:r>
              <a:rPr lang="en-US" dirty="0" smtClean="0"/>
              <a:t>Offspring: the children of the parents</a:t>
            </a:r>
            <a:endParaRPr lang="en-US" dirty="0"/>
          </a:p>
        </p:txBody>
      </p:sp>
    </p:spTree>
    <p:extLst>
      <p:ext uri="{BB962C8B-B14F-4D97-AF65-F5344CB8AC3E}">
        <p14:creationId xmlns:p14="http://schemas.microsoft.com/office/powerpoint/2010/main" val="1787082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Sex of Offspring</a:t>
            </a:r>
            <a:endParaRPr lang="en-US" dirty="0"/>
          </a:p>
        </p:txBody>
      </p:sp>
      <p:sp>
        <p:nvSpPr>
          <p:cNvPr id="3" name="Content Placeholder 2"/>
          <p:cNvSpPr>
            <a:spLocks noGrp="1"/>
          </p:cNvSpPr>
          <p:nvPr>
            <p:ph idx="1"/>
          </p:nvPr>
        </p:nvSpPr>
        <p:spPr/>
        <p:txBody>
          <a:bodyPr/>
          <a:lstStyle/>
          <a:p>
            <a:r>
              <a:rPr lang="en-US" dirty="0" smtClean="0"/>
              <a:t>Before we get into how inheritance of genetic traits works, we first need to understand how you become either male or female.</a:t>
            </a:r>
          </a:p>
          <a:p>
            <a:endParaRPr lang="en-US" dirty="0"/>
          </a:p>
          <a:p>
            <a:r>
              <a:rPr lang="en-US" dirty="0" smtClean="0">
                <a:solidFill>
                  <a:schemeClr val="accent3">
                    <a:lumMod val="75000"/>
                  </a:schemeClr>
                </a:solidFill>
              </a:rPr>
              <a:t>There are chromosomes that </a:t>
            </a:r>
          </a:p>
          <a:p>
            <a:r>
              <a:rPr lang="en-US" dirty="0" smtClean="0">
                <a:solidFill>
                  <a:schemeClr val="accent3">
                    <a:lumMod val="75000"/>
                  </a:schemeClr>
                </a:solidFill>
              </a:rPr>
              <a:t>determine the sex of an individual.  </a:t>
            </a:r>
          </a:p>
          <a:p>
            <a:r>
              <a:rPr lang="en-US" dirty="0" smtClean="0">
                <a:solidFill>
                  <a:schemeClr val="accent3">
                    <a:lumMod val="75000"/>
                  </a:schemeClr>
                </a:solidFill>
              </a:rPr>
              <a:t>We call them the X and Y </a:t>
            </a:r>
          </a:p>
          <a:p>
            <a:r>
              <a:rPr lang="en-US" dirty="0" smtClean="0">
                <a:solidFill>
                  <a:schemeClr val="accent3">
                    <a:lumMod val="75000"/>
                  </a:schemeClr>
                </a:solidFill>
              </a:rPr>
              <a:t>chromosomes </a:t>
            </a:r>
            <a:r>
              <a:rPr lang="en-US" dirty="0" smtClean="0"/>
              <a:t>(because they look </a:t>
            </a:r>
          </a:p>
          <a:p>
            <a:r>
              <a:rPr lang="en-US" dirty="0" smtClean="0"/>
              <a:t>like the letters X and 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895600"/>
            <a:ext cx="2571750"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2870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Sex of Offspring</a:t>
            </a:r>
            <a:endParaRPr lang="en-US" dirty="0"/>
          </a:p>
        </p:txBody>
      </p:sp>
      <p:sp>
        <p:nvSpPr>
          <p:cNvPr id="3" name="Content Placeholder 2"/>
          <p:cNvSpPr>
            <a:spLocks noGrp="1"/>
          </p:cNvSpPr>
          <p:nvPr>
            <p:ph idx="1"/>
          </p:nvPr>
        </p:nvSpPr>
        <p:spPr/>
        <p:txBody>
          <a:bodyPr/>
          <a:lstStyle/>
          <a:p>
            <a:r>
              <a:rPr lang="en-US" dirty="0" smtClean="0">
                <a:solidFill>
                  <a:schemeClr val="accent3">
                    <a:lumMod val="75000"/>
                  </a:schemeClr>
                </a:solidFill>
              </a:rPr>
              <a:t>Females have two X chromosomes.</a:t>
            </a:r>
          </a:p>
          <a:p>
            <a:r>
              <a:rPr lang="en-US" dirty="0" smtClean="0">
                <a:solidFill>
                  <a:schemeClr val="accent3">
                    <a:lumMod val="75000"/>
                  </a:schemeClr>
                </a:solidFill>
              </a:rPr>
              <a:t>Males have one X and one Y chromosome.</a:t>
            </a:r>
          </a:p>
          <a:p>
            <a:endParaRPr lang="en-US" dirty="0">
              <a:solidFill>
                <a:schemeClr val="accent3">
                  <a:lumMod val="75000"/>
                </a:schemeClr>
              </a:solidFill>
            </a:endParaRPr>
          </a:p>
          <a:p>
            <a:r>
              <a:rPr lang="en-US" dirty="0" smtClean="0">
                <a:solidFill>
                  <a:schemeClr val="accent3">
                    <a:lumMod val="75000"/>
                  </a:schemeClr>
                </a:solidFill>
              </a:rPr>
              <a:t>Females produce eggs that have only an X chromosome </a:t>
            </a:r>
            <a:r>
              <a:rPr lang="en-US" dirty="0" smtClean="0"/>
              <a:t>(Mom has two X chromosomes – they are matching pairs and will pair up during the first part of meiosis.  Through the process of meiosis, the matching pairs get pulled apart and put into different cells.)</a:t>
            </a:r>
          </a:p>
          <a:p>
            <a:r>
              <a:rPr lang="en-US" dirty="0" smtClean="0">
                <a:solidFill>
                  <a:schemeClr val="accent3">
                    <a:lumMod val="75000"/>
                  </a:schemeClr>
                </a:solidFill>
              </a:rPr>
              <a:t>Males produce sperm that have either an X or a Y chromosome </a:t>
            </a:r>
          </a:p>
          <a:p>
            <a:r>
              <a:rPr lang="en-US" dirty="0" smtClean="0"/>
              <a:t>(Dad has an X and Y chromosome – they are matching pairs as well)</a:t>
            </a:r>
            <a:endParaRPr lang="en-US" dirty="0"/>
          </a:p>
        </p:txBody>
      </p:sp>
    </p:spTree>
    <p:extLst>
      <p:ext uri="{BB962C8B-B14F-4D97-AF65-F5344CB8AC3E}">
        <p14:creationId xmlns:p14="http://schemas.microsoft.com/office/powerpoint/2010/main" val="1825138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3413" cy="714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00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3413" cy="714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855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Sex of Offspring</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	      +                 =</a:t>
            </a:r>
          </a:p>
          <a:p>
            <a:pPr marL="0" indent="0">
              <a:buNone/>
            </a:pPr>
            <a:endParaRPr lang="en-US" dirty="0"/>
          </a:p>
          <a:p>
            <a:pPr marL="0" indent="0">
              <a:buNone/>
            </a:pPr>
            <a:r>
              <a:rPr lang="en-US" dirty="0" smtClean="0"/>
              <a:t>				</a:t>
            </a:r>
          </a:p>
          <a:p>
            <a:pPr marL="0" indent="0">
              <a:buNone/>
            </a:pPr>
            <a:endParaRPr lang="en-US" dirty="0"/>
          </a:p>
          <a:p>
            <a:pPr marL="0" indent="0">
              <a:buNone/>
            </a:pPr>
            <a:r>
              <a:rPr lang="en-US" dirty="0" smtClean="0"/>
              <a:t>                 +                 =</a:t>
            </a:r>
          </a:p>
        </p:txBody>
      </p:sp>
      <p:sp>
        <p:nvSpPr>
          <p:cNvPr id="4" name="Oval 3"/>
          <p:cNvSpPr/>
          <p:nvPr/>
        </p:nvSpPr>
        <p:spPr>
          <a:xfrm>
            <a:off x="914400" y="2362200"/>
            <a:ext cx="8382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902804" y="4058117"/>
            <a:ext cx="8382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514600" y="2590800"/>
            <a:ext cx="6858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514600" y="4286717"/>
            <a:ext cx="6858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107096" y="2756109"/>
            <a:ext cx="410817" cy="133817"/>
          </a:xfrm>
          <a:custGeom>
            <a:avLst/>
            <a:gdLst>
              <a:gd name="connsiteX0" fmla="*/ 410817 w 410817"/>
              <a:gd name="connsiteY0" fmla="*/ 26848 h 133817"/>
              <a:gd name="connsiteX1" fmla="*/ 344556 w 410817"/>
              <a:gd name="connsiteY1" fmla="*/ 343 h 133817"/>
              <a:gd name="connsiteX2" fmla="*/ 291547 w 410817"/>
              <a:gd name="connsiteY2" fmla="*/ 13595 h 133817"/>
              <a:gd name="connsiteX3" fmla="*/ 225287 w 410817"/>
              <a:gd name="connsiteY3" fmla="*/ 66604 h 133817"/>
              <a:gd name="connsiteX4" fmla="*/ 106017 w 410817"/>
              <a:gd name="connsiteY4" fmla="*/ 79856 h 133817"/>
              <a:gd name="connsiteX5" fmla="*/ 0 w 410817"/>
              <a:gd name="connsiteY5" fmla="*/ 132865 h 13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817" h="133817">
                <a:moveTo>
                  <a:pt x="410817" y="26848"/>
                </a:moveTo>
                <a:cubicBezTo>
                  <a:pt x="388730" y="18013"/>
                  <a:pt x="368199" y="2970"/>
                  <a:pt x="344556" y="343"/>
                </a:cubicBezTo>
                <a:cubicBezTo>
                  <a:pt x="326454" y="-1668"/>
                  <a:pt x="307838" y="5450"/>
                  <a:pt x="291547" y="13595"/>
                </a:cubicBezTo>
                <a:cubicBezTo>
                  <a:pt x="243818" y="37460"/>
                  <a:pt x="288140" y="50891"/>
                  <a:pt x="225287" y="66604"/>
                </a:cubicBezTo>
                <a:cubicBezTo>
                  <a:pt x="186480" y="76306"/>
                  <a:pt x="145774" y="75439"/>
                  <a:pt x="106017" y="79856"/>
                </a:cubicBezTo>
                <a:cubicBezTo>
                  <a:pt x="40514" y="145359"/>
                  <a:pt x="77997" y="132865"/>
                  <a:pt x="0" y="1328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2110409" y="4477217"/>
            <a:ext cx="410817" cy="133817"/>
          </a:xfrm>
          <a:custGeom>
            <a:avLst/>
            <a:gdLst>
              <a:gd name="connsiteX0" fmla="*/ 410817 w 410817"/>
              <a:gd name="connsiteY0" fmla="*/ 26848 h 133817"/>
              <a:gd name="connsiteX1" fmla="*/ 344556 w 410817"/>
              <a:gd name="connsiteY1" fmla="*/ 343 h 133817"/>
              <a:gd name="connsiteX2" fmla="*/ 291547 w 410817"/>
              <a:gd name="connsiteY2" fmla="*/ 13595 h 133817"/>
              <a:gd name="connsiteX3" fmla="*/ 225287 w 410817"/>
              <a:gd name="connsiteY3" fmla="*/ 66604 h 133817"/>
              <a:gd name="connsiteX4" fmla="*/ 106017 w 410817"/>
              <a:gd name="connsiteY4" fmla="*/ 79856 h 133817"/>
              <a:gd name="connsiteX5" fmla="*/ 0 w 410817"/>
              <a:gd name="connsiteY5" fmla="*/ 132865 h 13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817" h="133817">
                <a:moveTo>
                  <a:pt x="410817" y="26848"/>
                </a:moveTo>
                <a:cubicBezTo>
                  <a:pt x="388730" y="18013"/>
                  <a:pt x="368199" y="2970"/>
                  <a:pt x="344556" y="343"/>
                </a:cubicBezTo>
                <a:cubicBezTo>
                  <a:pt x="326454" y="-1668"/>
                  <a:pt x="307838" y="5450"/>
                  <a:pt x="291547" y="13595"/>
                </a:cubicBezTo>
                <a:cubicBezTo>
                  <a:pt x="243818" y="37460"/>
                  <a:pt x="288140" y="50891"/>
                  <a:pt x="225287" y="66604"/>
                </a:cubicBezTo>
                <a:cubicBezTo>
                  <a:pt x="186480" y="76306"/>
                  <a:pt x="145774" y="75439"/>
                  <a:pt x="106017" y="79856"/>
                </a:cubicBezTo>
                <a:cubicBezTo>
                  <a:pt x="40514" y="145359"/>
                  <a:pt x="77997" y="132865"/>
                  <a:pt x="0" y="1328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4572000" y="2133600"/>
            <a:ext cx="1295400" cy="1295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4572000" y="3829517"/>
            <a:ext cx="1295400" cy="1295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066800" y="2590800"/>
            <a:ext cx="533400" cy="381000"/>
          </a:xfrm>
          <a:prstGeom prst="rect">
            <a:avLst/>
          </a:prstGeom>
          <a:noFill/>
        </p:spPr>
        <p:txBody>
          <a:bodyPr wrap="square" rtlCol="0">
            <a:spAutoFit/>
          </a:bodyPr>
          <a:lstStyle/>
          <a:p>
            <a:r>
              <a:rPr lang="en-US" dirty="0" smtClean="0"/>
              <a:t>  X</a:t>
            </a:r>
            <a:endParaRPr lang="en-US" dirty="0"/>
          </a:p>
        </p:txBody>
      </p:sp>
      <p:sp>
        <p:nvSpPr>
          <p:cNvPr id="14" name="TextBox 13"/>
          <p:cNvSpPr txBox="1"/>
          <p:nvPr/>
        </p:nvSpPr>
        <p:spPr>
          <a:xfrm>
            <a:off x="1055204" y="4286717"/>
            <a:ext cx="533400" cy="381000"/>
          </a:xfrm>
          <a:prstGeom prst="rect">
            <a:avLst/>
          </a:prstGeom>
          <a:noFill/>
        </p:spPr>
        <p:txBody>
          <a:bodyPr wrap="square" rtlCol="0">
            <a:spAutoFit/>
          </a:bodyPr>
          <a:lstStyle/>
          <a:p>
            <a:r>
              <a:rPr lang="en-US" dirty="0" smtClean="0"/>
              <a:t>  X</a:t>
            </a:r>
            <a:endParaRPr lang="en-US" dirty="0"/>
          </a:p>
        </p:txBody>
      </p:sp>
      <p:sp>
        <p:nvSpPr>
          <p:cNvPr id="15" name="TextBox 14"/>
          <p:cNvSpPr txBox="1"/>
          <p:nvPr/>
        </p:nvSpPr>
        <p:spPr>
          <a:xfrm>
            <a:off x="2590800" y="2590800"/>
            <a:ext cx="533400" cy="381000"/>
          </a:xfrm>
          <a:prstGeom prst="rect">
            <a:avLst/>
          </a:prstGeom>
          <a:noFill/>
        </p:spPr>
        <p:txBody>
          <a:bodyPr wrap="square" rtlCol="0">
            <a:spAutoFit/>
          </a:bodyPr>
          <a:lstStyle/>
          <a:p>
            <a:r>
              <a:rPr lang="en-US" dirty="0" smtClean="0"/>
              <a:t>  X</a:t>
            </a:r>
            <a:endParaRPr lang="en-US" dirty="0"/>
          </a:p>
        </p:txBody>
      </p:sp>
      <p:sp>
        <p:nvSpPr>
          <p:cNvPr id="16" name="TextBox 15"/>
          <p:cNvSpPr txBox="1"/>
          <p:nvPr/>
        </p:nvSpPr>
        <p:spPr>
          <a:xfrm>
            <a:off x="2657061" y="4286717"/>
            <a:ext cx="381000" cy="369332"/>
          </a:xfrm>
          <a:prstGeom prst="rect">
            <a:avLst/>
          </a:prstGeom>
          <a:noFill/>
        </p:spPr>
        <p:txBody>
          <a:bodyPr wrap="square" rtlCol="0">
            <a:spAutoFit/>
          </a:bodyPr>
          <a:lstStyle/>
          <a:p>
            <a:r>
              <a:rPr lang="en-US" dirty="0" smtClean="0"/>
              <a:t>Y</a:t>
            </a:r>
            <a:endParaRPr lang="en-US" dirty="0"/>
          </a:p>
        </p:txBody>
      </p:sp>
      <p:sp>
        <p:nvSpPr>
          <p:cNvPr id="17" name="TextBox 16"/>
          <p:cNvSpPr txBox="1"/>
          <p:nvPr/>
        </p:nvSpPr>
        <p:spPr>
          <a:xfrm>
            <a:off x="4800600" y="2499851"/>
            <a:ext cx="914400" cy="646331"/>
          </a:xfrm>
          <a:prstGeom prst="rect">
            <a:avLst/>
          </a:prstGeom>
          <a:noFill/>
        </p:spPr>
        <p:txBody>
          <a:bodyPr wrap="square" rtlCol="0">
            <a:spAutoFit/>
          </a:bodyPr>
          <a:lstStyle/>
          <a:p>
            <a:r>
              <a:rPr lang="en-US" dirty="0" smtClean="0"/>
              <a:t>  XX</a:t>
            </a:r>
          </a:p>
          <a:p>
            <a:r>
              <a:rPr lang="en-US" dirty="0" smtClean="0"/>
              <a:t>female</a:t>
            </a:r>
            <a:endParaRPr lang="en-US" dirty="0"/>
          </a:p>
        </p:txBody>
      </p:sp>
      <p:sp>
        <p:nvSpPr>
          <p:cNvPr id="18" name="TextBox 17"/>
          <p:cNvSpPr txBox="1"/>
          <p:nvPr/>
        </p:nvSpPr>
        <p:spPr>
          <a:xfrm>
            <a:off x="4884668" y="4220959"/>
            <a:ext cx="746263" cy="646331"/>
          </a:xfrm>
          <a:prstGeom prst="rect">
            <a:avLst/>
          </a:prstGeom>
          <a:noFill/>
        </p:spPr>
        <p:txBody>
          <a:bodyPr wrap="square" rtlCol="0">
            <a:spAutoFit/>
          </a:bodyPr>
          <a:lstStyle/>
          <a:p>
            <a:r>
              <a:rPr lang="en-US" dirty="0" smtClean="0"/>
              <a:t>  XY</a:t>
            </a:r>
          </a:p>
          <a:p>
            <a:r>
              <a:rPr lang="en-US" dirty="0" smtClean="0"/>
              <a:t> male</a:t>
            </a:r>
            <a:endParaRPr lang="en-US" dirty="0"/>
          </a:p>
        </p:txBody>
      </p:sp>
    </p:spTree>
    <p:extLst>
      <p:ext uri="{BB962C8B-B14F-4D97-AF65-F5344CB8AC3E}">
        <p14:creationId xmlns:p14="http://schemas.microsoft.com/office/powerpoint/2010/main" val="2419214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2135</TotalTime>
  <Words>1574</Words>
  <Application>Microsoft Office PowerPoint</Application>
  <PresentationFormat>On-screen Show (4:3)</PresentationFormat>
  <Paragraphs>192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Genetics and Heredity</vt:lpstr>
      <vt:lpstr>Nevada Science Standards</vt:lpstr>
      <vt:lpstr>Students know heredity is the passage of genetic instructions from one generation to the next generation</vt:lpstr>
      <vt:lpstr>  Students know reproduction of organisms includes the transfer of genetic information  </vt:lpstr>
      <vt:lpstr>Determining the Sex of Offspring</vt:lpstr>
      <vt:lpstr>Determining the Sex of Offspring</vt:lpstr>
      <vt:lpstr>PowerPoint Presentation</vt:lpstr>
      <vt:lpstr>PowerPoint Presentation</vt:lpstr>
      <vt:lpstr>Determining the Sex of Offspring</vt:lpstr>
      <vt:lpstr>Determining the Sex of Offspring </vt:lpstr>
      <vt:lpstr>Determining the Sex of Offspring</vt:lpstr>
      <vt:lpstr>Heredity of Traits</vt:lpstr>
      <vt:lpstr>Heredity of Traits</vt:lpstr>
      <vt:lpstr>Heredity of Traits</vt:lpstr>
      <vt:lpstr>Heredity of Traits</vt:lpstr>
      <vt:lpstr>Punnett Square</vt:lpstr>
      <vt:lpstr>Punnett Square</vt:lpstr>
      <vt:lpstr>Punnett Square</vt:lpstr>
      <vt:lpstr>Punnett Square</vt:lpstr>
      <vt:lpstr>Genotypes vs. Phenotypes</vt:lpstr>
      <vt:lpstr>Genotypes vs. Phenotypes</vt:lpstr>
      <vt:lpstr>Genotypes vs. Phenotypes</vt:lpstr>
      <vt:lpstr>Genotypes vs. Phenotypes</vt:lpstr>
      <vt:lpstr>Homozygous vs. Heterozygous</vt:lpstr>
      <vt:lpstr>Homozygous vs. Heterozygous</vt:lpstr>
      <vt:lpstr>Gregor Mendel</vt:lpstr>
      <vt:lpstr>Some of Mendel’s Results</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and Heredity</dc:title>
  <dc:creator>Nicolai, Amy</dc:creator>
  <cp:lastModifiedBy>Nicolai, Amy</cp:lastModifiedBy>
  <cp:revision>20</cp:revision>
  <dcterms:created xsi:type="dcterms:W3CDTF">2012-04-05T23:02:46Z</dcterms:created>
  <dcterms:modified xsi:type="dcterms:W3CDTF">2013-12-17T16:46:47Z</dcterms:modified>
</cp:coreProperties>
</file>