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2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7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6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8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7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7F18-C2BD-9942-915A-673D464DDF5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E988-980F-2043-BADD-6633B00D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76200" y="-76200"/>
            <a:ext cx="9220200" cy="7391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66" name="Picture 2" descr="http://bestanimations.com/military/Explosions/Explode-05-jun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1162050"/>
            <a:ext cx="414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85788" y="533400"/>
            <a:ext cx="8024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FF00"/>
                </a:solidFill>
              </a:rPr>
              <a:t>How to remember exothermic and endothermic reactions.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1447800"/>
            <a:ext cx="269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00"/>
                </a:solidFill>
              </a:rPr>
              <a:t>exothermic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6475" y="1447800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1475" y="2492375"/>
            <a:ext cx="235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00"/>
                </a:solidFill>
              </a:rPr>
              <a:t>explosion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4657725"/>
            <a:ext cx="712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00"/>
                </a:solidFill>
              </a:rPr>
              <a:t>Explosion are hot like exothermic reactions.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5343525"/>
            <a:ext cx="880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00"/>
                </a:solidFill>
              </a:rPr>
              <a:t>Endothermic reactions are the opposite of exothermic.</a:t>
            </a:r>
          </a:p>
        </p:txBody>
      </p:sp>
    </p:spTree>
    <p:extLst>
      <p:ext uri="{BB962C8B-B14F-4D97-AF65-F5344CB8AC3E}">
        <p14:creationId xmlns:p14="http://schemas.microsoft.com/office/powerpoint/2010/main" val="34668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2408 0.15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4" grpId="2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79413"/>
            <a:ext cx="7483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If more energy is released from </a:t>
            </a:r>
            <a:r>
              <a:rPr lang="ja-JP" altLang="en-US"/>
              <a:t>‘</a:t>
            </a:r>
            <a:r>
              <a:rPr lang="en-US"/>
              <a:t>product</a:t>
            </a:r>
            <a:r>
              <a:rPr lang="ja-JP" altLang="en-US"/>
              <a:t>’</a:t>
            </a:r>
            <a:r>
              <a:rPr lang="en-US"/>
              <a:t> bonds forming than </a:t>
            </a:r>
          </a:p>
          <a:p>
            <a:pPr eaLnBrk="1" hangingPunct="1"/>
            <a:r>
              <a:rPr lang="en-US"/>
              <a:t>is used to break the bonds in </a:t>
            </a:r>
            <a:r>
              <a:rPr lang="ja-JP" altLang="en-US"/>
              <a:t>‘</a:t>
            </a:r>
            <a:r>
              <a:rPr lang="en-US"/>
              <a:t>reactants</a:t>
            </a:r>
            <a:r>
              <a:rPr lang="ja-JP" altLang="en-US"/>
              <a:t>’</a:t>
            </a:r>
            <a:r>
              <a:rPr lang="en-US"/>
              <a:t>, </a:t>
            </a:r>
          </a:p>
          <a:p>
            <a:pPr eaLnBrk="1" hangingPunct="1"/>
            <a:r>
              <a:rPr lang="en-US"/>
              <a:t>energy is released -- </a:t>
            </a:r>
            <a:r>
              <a:rPr lang="en-US" b="1"/>
              <a:t>exothermic reaction</a:t>
            </a:r>
            <a:r>
              <a:rPr lang="en-US"/>
              <a:t>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229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Exothermic Reaction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816225" y="372903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819150" y="4252913"/>
            <a:ext cx="814388" cy="8524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C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535363" y="37322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2811463" y="503396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3549650" y="5018088"/>
            <a:ext cx="814388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73288" y="4302125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49288" y="23622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Methane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124200" y="2362200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Oxygen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924425" y="2360613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Carbon Dioxide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680325" y="23368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Water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4371975" y="4692650"/>
            <a:ext cx="679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826250" y="4119563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400"/>
              <a:t>+</a:t>
            </a:r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1466850" y="4017963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433388" y="474662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1487488" y="4752975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455613" y="40274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pic>
        <p:nvPicPr>
          <p:cNvPr id="3097" name="Picture 25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4176713"/>
            <a:ext cx="793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733800" y="61722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Activation Energy</a:t>
            </a:r>
          </a:p>
        </p:txBody>
      </p:sp>
      <p:pic>
        <p:nvPicPr>
          <p:cNvPr id="3104" name="Picture 32" descr="477px-Explo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90675"/>
            <a:ext cx="45434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791200" y="4038600"/>
            <a:ext cx="180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liberates energy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28600" y="1119188"/>
            <a:ext cx="6642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/>
              <a:t>‘</a:t>
            </a:r>
            <a:r>
              <a:rPr lang="en-US"/>
              <a:t>Reactant</a:t>
            </a:r>
            <a:r>
              <a:rPr lang="ja-JP" altLang="en-US"/>
              <a:t>’</a:t>
            </a:r>
            <a:r>
              <a:rPr lang="en-US"/>
              <a:t> bond breaking </a:t>
            </a:r>
            <a:r>
              <a:rPr lang="en-US" sz="3200"/>
              <a:t>&lt;</a:t>
            </a:r>
            <a:r>
              <a:rPr lang="en-US"/>
              <a:t> </a:t>
            </a:r>
            <a:r>
              <a:rPr lang="ja-JP" altLang="en-US" sz="2800"/>
              <a:t>‘</a:t>
            </a:r>
            <a:r>
              <a:rPr lang="en-US" sz="2800"/>
              <a:t>Product</a:t>
            </a:r>
            <a:r>
              <a:rPr lang="ja-JP" altLang="en-US" sz="2800"/>
              <a:t>’</a:t>
            </a:r>
            <a:r>
              <a:rPr lang="en-US" sz="2800"/>
              <a:t> bond forming</a:t>
            </a:r>
          </a:p>
        </p:txBody>
      </p:sp>
      <p:pic>
        <p:nvPicPr>
          <p:cNvPr id="3107" name="Picture 35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6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7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39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0" descr="477px-Explo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Text Box 41"/>
          <p:cNvSpPr txBox="1">
            <a:spLocks noChangeArrowheads="1"/>
          </p:cNvSpPr>
          <p:nvPr/>
        </p:nvSpPr>
        <p:spPr bwMode="auto">
          <a:xfrm>
            <a:off x="3270250" y="0"/>
            <a:ext cx="229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Exothermic Reaction</a:t>
            </a:r>
          </a:p>
        </p:txBody>
      </p:sp>
    </p:spTree>
    <p:extLst>
      <p:ext uri="{BB962C8B-B14F-4D97-AF65-F5344CB8AC3E}">
        <p14:creationId xmlns:p14="http://schemas.microsoft.com/office/powerpoint/2010/main" val="349065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3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3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3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506 -0.06667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22153 -0.070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3542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24323 -0.0738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43 -0.26667 " pathEditMode="relative" ptsTypes="AA">
                                      <p:cBhvr>
                                        <p:cTn id="15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43924 0.0233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261 -0.14236 " pathEditMode="relative" ptsTypes="AA">
                                      <p:cBhvr>
                                        <p:cTn id="164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2708 -0.1386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74861 0.03773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31" y="1875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7217 0.0342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76" y="1713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8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3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2000" fill="hold"/>
                                        <p:tgtEl>
                                          <p:spTgt spid="3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081" grpId="0" animBg="1"/>
      <p:bldP spid="3081" grpId="1" animBg="1"/>
      <p:bldP spid="3082" grpId="0" animBg="1"/>
      <p:bldP spid="3082" grpId="1" animBg="1"/>
      <p:bldP spid="3083" grpId="0"/>
      <p:bldP spid="3083" grpId="1"/>
      <p:bldP spid="3087" grpId="0"/>
      <p:bldP spid="3088" grpId="0"/>
      <p:bldP spid="3089" grpId="0"/>
      <p:bldP spid="3090" grpId="0"/>
      <p:bldP spid="3091" grpId="0" animBg="1"/>
      <p:bldP spid="3092" grpId="0"/>
      <p:bldP spid="3093" grpId="0" animBg="1"/>
      <p:bldP spid="3093" grpId="1" animBg="1"/>
      <p:bldP spid="3094" grpId="0" animBg="1"/>
      <p:bldP spid="3094" grpId="1" animBg="1"/>
      <p:bldP spid="3095" grpId="0" animBg="1"/>
      <p:bldP spid="3095" grpId="1" animBg="1"/>
      <p:bldP spid="3096" grpId="0" animBg="1"/>
      <p:bldP spid="3096" grpId="1" animBg="1"/>
      <p:bldP spid="3102" grpId="0"/>
      <p:bldP spid="3105" grpId="0"/>
      <p:bldP spid="3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5661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/>
              <a:t>In exothermic reactions, the reactants have lower bond energies then the products, so energy is released, often as heat and light. All combustion reactions are exothermic.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70250" y="0"/>
            <a:ext cx="229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Exothermic Reaction</a:t>
            </a:r>
          </a:p>
        </p:txBody>
      </p:sp>
    </p:spTree>
    <p:extLst>
      <p:ext uri="{BB962C8B-B14F-4D97-AF65-F5344CB8AC3E}">
        <p14:creationId xmlns:p14="http://schemas.microsoft.com/office/powerpoint/2010/main" val="21226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248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Reactant Bond Energy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38800" y="914400"/>
            <a:ext cx="235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Product Bond Energy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240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Exothermic Reactions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143000" y="3200400"/>
            <a:ext cx="1371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Bond Energy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486400" y="2133600"/>
            <a:ext cx="3200400" cy="3200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Bond Energy</a:t>
            </a:r>
          </a:p>
        </p:txBody>
      </p:sp>
    </p:spTree>
    <p:extLst>
      <p:ext uri="{BB962C8B-B14F-4D97-AF65-F5344CB8AC3E}">
        <p14:creationId xmlns:p14="http://schemas.microsoft.com/office/powerpoint/2010/main" val="34821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9" grpId="0" animBg="1"/>
      <p:bldP spid="8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41325" y="341313"/>
            <a:ext cx="83216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If more energy is needed to break the bonds in </a:t>
            </a:r>
            <a:r>
              <a:rPr lang="ja-JP" altLang="en-US"/>
              <a:t>‘</a:t>
            </a:r>
            <a:r>
              <a:rPr lang="en-US"/>
              <a:t>reactants</a:t>
            </a:r>
            <a:r>
              <a:rPr lang="ja-JP" altLang="en-US"/>
              <a:t>’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than is released when the bonds in </a:t>
            </a:r>
            <a:r>
              <a:rPr lang="ja-JP" altLang="en-US"/>
              <a:t>‘</a:t>
            </a:r>
            <a:r>
              <a:rPr lang="en-US"/>
              <a:t>products</a:t>
            </a:r>
            <a:r>
              <a:rPr lang="ja-JP" altLang="en-US"/>
              <a:t>’</a:t>
            </a:r>
            <a:r>
              <a:rPr lang="en-US"/>
              <a:t> form, </a:t>
            </a:r>
          </a:p>
          <a:p>
            <a:pPr eaLnBrk="1" hangingPunct="1"/>
            <a:r>
              <a:rPr lang="en-US"/>
              <a:t>energy is absorbed – </a:t>
            </a:r>
            <a:r>
              <a:rPr lang="en-US" b="1"/>
              <a:t>endothermic reaction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1323975"/>
            <a:ext cx="6181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400"/>
              <a:t>‘</a:t>
            </a:r>
            <a:r>
              <a:rPr lang="en-US" sz="2400"/>
              <a:t>Reactant</a:t>
            </a:r>
            <a:r>
              <a:rPr lang="ja-JP" altLang="en-US" sz="2400"/>
              <a:t>’</a:t>
            </a:r>
            <a:r>
              <a:rPr lang="en-US" sz="2400"/>
              <a:t> bond breaking</a:t>
            </a:r>
            <a:r>
              <a:rPr lang="en-US"/>
              <a:t> </a:t>
            </a:r>
            <a:r>
              <a:rPr lang="en-US" sz="2800"/>
              <a:t>&gt;</a:t>
            </a:r>
            <a:r>
              <a:rPr lang="en-US"/>
              <a:t> </a:t>
            </a:r>
            <a:r>
              <a:rPr lang="ja-JP" altLang="en-US"/>
              <a:t>‘</a:t>
            </a:r>
            <a:r>
              <a:rPr lang="en-US"/>
              <a:t>Product</a:t>
            </a:r>
            <a:r>
              <a:rPr lang="ja-JP" altLang="en-US"/>
              <a:t>’</a:t>
            </a:r>
            <a:r>
              <a:rPr lang="en-US"/>
              <a:t> bond forming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3725" y="1865313"/>
            <a:ext cx="243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Endothermic Reaction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66838" y="28575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Water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157663" y="28686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Hydrogen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646863" y="28590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Oxygen</a:t>
            </a: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1395413" y="41259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2027238" y="380523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1039813" y="38115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2890838" y="5124450"/>
            <a:ext cx="6556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395413" y="5624513"/>
            <a:ext cx="814387" cy="8524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O</a:t>
            </a: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2027238" y="530383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1039813" y="5310188"/>
            <a:ext cx="530225" cy="542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610225" y="4079875"/>
            <a:ext cx="539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/>
              <a:t>+</a:t>
            </a:r>
          </a:p>
        </p:txBody>
      </p:sp>
      <p:pic>
        <p:nvPicPr>
          <p:cNvPr id="4120" name="Picture 24" descr="477px-Explo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733675"/>
            <a:ext cx="45434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477px-Explo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143000"/>
            <a:ext cx="45434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477px-Explo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477px-Explo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006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477px-Explo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7064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619750" y="53482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Absorbing Energy</a:t>
            </a:r>
          </a:p>
        </p:txBody>
      </p:sp>
      <p:sp>
        <p:nvSpPr>
          <p:cNvPr id="7190" name="Text Box 31"/>
          <p:cNvSpPr txBox="1">
            <a:spLocks noChangeArrowheads="1"/>
          </p:cNvSpPr>
          <p:nvPr/>
        </p:nvSpPr>
        <p:spPr bwMode="auto">
          <a:xfrm>
            <a:off x="3270250" y="0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Endothermic Reaction</a:t>
            </a:r>
          </a:p>
        </p:txBody>
      </p:sp>
    </p:spTree>
    <p:extLst>
      <p:ext uri="{BB962C8B-B14F-4D97-AF65-F5344CB8AC3E}">
        <p14:creationId xmlns:p14="http://schemas.microsoft.com/office/powerpoint/2010/main" val="17438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37396 -0.0344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-173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3 L 0.31007 -0.0388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8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37309 -0.0576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-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31494 -0.0576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55538 -0.0270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-136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0347 L 0.63785 -0.2469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8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4" grpId="0"/>
      <p:bldP spid="4109" grpId="0"/>
      <p:bldP spid="4110" grpId="0"/>
      <p:bldP spid="4111" grpId="0" animBg="1"/>
      <p:bldP spid="4111" grpId="1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5" grpId="0" animBg="1"/>
      <p:bldP spid="4115" grpId="1" animBg="1"/>
      <p:bldP spid="4116" grpId="0" animBg="1"/>
      <p:bldP spid="4116" grpId="1" animBg="1"/>
      <p:bldP spid="4117" grpId="0" animBg="1"/>
      <p:bldP spid="4117" grpId="1" animBg="1"/>
      <p:bldP spid="4118" grpId="0"/>
      <p:bldP spid="4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2750" y="762000"/>
            <a:ext cx="8502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/>
              <a:t>In endothermic reactions, the reactants have higher bond energies than the products, so energy is absorbed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270250" y="0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Endothermic Reaction</a:t>
            </a:r>
          </a:p>
        </p:txBody>
      </p:sp>
    </p:spTree>
    <p:extLst>
      <p:ext uri="{BB962C8B-B14F-4D97-AF65-F5344CB8AC3E}">
        <p14:creationId xmlns:p14="http://schemas.microsoft.com/office/powerpoint/2010/main" val="31738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248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Reactant Bond Energy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638800" y="914400"/>
            <a:ext cx="235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Product Bond Energy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57200" y="1981200"/>
            <a:ext cx="3200400" cy="3200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Bond Energy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096000" y="2819400"/>
            <a:ext cx="1371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Bond Energy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4800" y="381000"/>
            <a:ext cx="243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Endothermic Reaction</a:t>
            </a:r>
          </a:p>
        </p:txBody>
      </p:sp>
    </p:spTree>
    <p:extLst>
      <p:ext uri="{BB962C8B-B14F-4D97-AF65-F5344CB8AC3E}">
        <p14:creationId xmlns:p14="http://schemas.microsoft.com/office/powerpoint/2010/main" val="37180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 animBg="1"/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77120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Chemical reactions break the chemical bonds in reactants and make new bonds in the product.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Breaking bonds requires energy; forming bonds releases energy.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800" y="3713163"/>
            <a:ext cx="762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The energy in chemical bonds is called </a:t>
            </a:r>
            <a:r>
              <a:rPr lang="en-US" sz="3200"/>
              <a:t>bond</a:t>
            </a:r>
            <a:r>
              <a:rPr lang="en-US" sz="2800"/>
              <a:t> energy.</a:t>
            </a:r>
          </a:p>
        </p:txBody>
      </p:sp>
    </p:spTree>
    <p:extLst>
      <p:ext uri="{BB962C8B-B14F-4D97-AF65-F5344CB8AC3E}">
        <p14:creationId xmlns:p14="http://schemas.microsoft.com/office/powerpoint/2010/main" val="161425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Exothermic and Endothermic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Sean Gillette, </a:t>
            </a:r>
            <a:r>
              <a:rPr lang="en-US" dirty="0" err="1"/>
              <a:t>EdD</a:t>
            </a:r>
            <a:endParaRPr lang="en-US" dirty="0"/>
          </a:p>
          <a:p>
            <a:r>
              <a:rPr lang="en-US" dirty="0"/>
              <a:t>Master Teacher Project</a:t>
            </a:r>
          </a:p>
          <a:p>
            <a:r>
              <a:rPr lang="en-US" dirty="0" err="1"/>
              <a:t>Betterlesson.com</a:t>
            </a:r>
            <a:endParaRPr lang="en-US" dirty="0"/>
          </a:p>
          <a:p>
            <a:r>
              <a:rPr lang="en-US" dirty="0"/>
              <a:t>July 13, 2014</a:t>
            </a:r>
          </a:p>
        </p:txBody>
      </p:sp>
    </p:spTree>
    <p:extLst>
      <p:ext uri="{BB962C8B-B14F-4D97-AF65-F5344CB8AC3E}">
        <p14:creationId xmlns:p14="http://schemas.microsoft.com/office/powerpoint/2010/main" val="183991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278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Exothermic and Endothermic Reactions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and Endothermic Reactions</dc:title>
  <dc:creator>Sean Gillette</dc:creator>
  <cp:lastModifiedBy>Nicolai, Amy</cp:lastModifiedBy>
  <cp:revision>3</cp:revision>
  <dcterms:created xsi:type="dcterms:W3CDTF">2014-07-13T22:42:49Z</dcterms:created>
  <dcterms:modified xsi:type="dcterms:W3CDTF">2016-07-13T00:05:37Z</dcterms:modified>
</cp:coreProperties>
</file>