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5" r:id="rId8"/>
    <p:sldId id="262" r:id="rId9"/>
    <p:sldId id="263" r:id="rId10"/>
    <p:sldId id="264" r:id="rId11"/>
    <p:sldId id="266" r:id="rId12"/>
    <p:sldId id="267" r:id="rId13"/>
    <p:sldId id="268" r:id="rId14"/>
    <p:sldId id="269" r:id="rId15"/>
    <p:sldId id="270" r:id="rId16"/>
    <p:sldId id="276" r:id="rId17"/>
    <p:sldId id="271" r:id="rId18"/>
    <p:sldId id="272" r:id="rId19"/>
    <p:sldId id="273" r:id="rId20"/>
    <p:sldId id="274" r:id="rId21"/>
    <p:sldId id="275" r:id="rId22"/>
    <p:sldId id="277" r:id="rId23"/>
    <p:sldId id="284" r:id="rId24"/>
    <p:sldId id="278" r:id="rId25"/>
    <p:sldId id="279" r:id="rId26"/>
    <p:sldId id="280" r:id="rId27"/>
    <p:sldId id="281" r:id="rId28"/>
    <p:sldId id="282" r:id="rId29"/>
    <p:sldId id="283" r:id="rId30"/>
    <p:sldId id="287" r:id="rId31"/>
    <p:sldId id="285" r:id="rId32"/>
    <p:sldId id="286" r:id="rId33"/>
    <p:sldId id="28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41" d="100"/>
          <a:sy n="41" d="100"/>
        </p:scale>
        <p:origin x="30" y="9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33E0FF-D04A-4943-A291-E75BB2AD7584}"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C0163-50B7-4C15-A9DD-B6A99FB2A44D}" type="slidenum">
              <a:rPr lang="en-US" smtClean="0"/>
              <a:t>‹#›</a:t>
            </a:fld>
            <a:endParaRPr lang="en-US"/>
          </a:p>
        </p:txBody>
      </p:sp>
    </p:spTree>
    <p:extLst>
      <p:ext uri="{BB962C8B-B14F-4D97-AF65-F5344CB8AC3E}">
        <p14:creationId xmlns:p14="http://schemas.microsoft.com/office/powerpoint/2010/main" val="3809803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33E0FF-D04A-4943-A291-E75BB2AD7584}"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C0163-50B7-4C15-A9DD-B6A99FB2A44D}" type="slidenum">
              <a:rPr lang="en-US" smtClean="0"/>
              <a:t>‹#›</a:t>
            </a:fld>
            <a:endParaRPr lang="en-US"/>
          </a:p>
        </p:txBody>
      </p:sp>
    </p:spTree>
    <p:extLst>
      <p:ext uri="{BB962C8B-B14F-4D97-AF65-F5344CB8AC3E}">
        <p14:creationId xmlns:p14="http://schemas.microsoft.com/office/powerpoint/2010/main" val="93519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33E0FF-D04A-4943-A291-E75BB2AD7584}"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C0163-50B7-4C15-A9DD-B6A99FB2A44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97102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33E0FF-D04A-4943-A291-E75BB2AD7584}"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C0163-50B7-4C15-A9DD-B6A99FB2A44D}" type="slidenum">
              <a:rPr lang="en-US" smtClean="0"/>
              <a:t>‹#›</a:t>
            </a:fld>
            <a:endParaRPr lang="en-US"/>
          </a:p>
        </p:txBody>
      </p:sp>
    </p:spTree>
    <p:extLst>
      <p:ext uri="{BB962C8B-B14F-4D97-AF65-F5344CB8AC3E}">
        <p14:creationId xmlns:p14="http://schemas.microsoft.com/office/powerpoint/2010/main" val="3036054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33E0FF-D04A-4943-A291-E75BB2AD7584}"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C0163-50B7-4C15-A9DD-B6A99FB2A44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57502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33E0FF-D04A-4943-A291-E75BB2AD7584}"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C0163-50B7-4C15-A9DD-B6A99FB2A44D}" type="slidenum">
              <a:rPr lang="en-US" smtClean="0"/>
              <a:t>‹#›</a:t>
            </a:fld>
            <a:endParaRPr lang="en-US"/>
          </a:p>
        </p:txBody>
      </p:sp>
    </p:spTree>
    <p:extLst>
      <p:ext uri="{BB962C8B-B14F-4D97-AF65-F5344CB8AC3E}">
        <p14:creationId xmlns:p14="http://schemas.microsoft.com/office/powerpoint/2010/main" val="4280666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33E0FF-D04A-4943-A291-E75BB2AD7584}"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C0163-50B7-4C15-A9DD-B6A99FB2A44D}" type="slidenum">
              <a:rPr lang="en-US" smtClean="0"/>
              <a:t>‹#›</a:t>
            </a:fld>
            <a:endParaRPr lang="en-US"/>
          </a:p>
        </p:txBody>
      </p:sp>
    </p:spTree>
    <p:extLst>
      <p:ext uri="{BB962C8B-B14F-4D97-AF65-F5344CB8AC3E}">
        <p14:creationId xmlns:p14="http://schemas.microsoft.com/office/powerpoint/2010/main" val="975204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33E0FF-D04A-4943-A291-E75BB2AD7584}"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C0163-50B7-4C15-A9DD-B6A99FB2A44D}" type="slidenum">
              <a:rPr lang="en-US" smtClean="0"/>
              <a:t>‹#›</a:t>
            </a:fld>
            <a:endParaRPr lang="en-US"/>
          </a:p>
        </p:txBody>
      </p:sp>
    </p:spTree>
    <p:extLst>
      <p:ext uri="{BB962C8B-B14F-4D97-AF65-F5344CB8AC3E}">
        <p14:creationId xmlns:p14="http://schemas.microsoft.com/office/powerpoint/2010/main" val="354613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33E0FF-D04A-4943-A291-E75BB2AD7584}"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C0163-50B7-4C15-A9DD-B6A99FB2A44D}" type="slidenum">
              <a:rPr lang="en-US" smtClean="0"/>
              <a:t>‹#›</a:t>
            </a:fld>
            <a:endParaRPr lang="en-US"/>
          </a:p>
        </p:txBody>
      </p:sp>
    </p:spTree>
    <p:extLst>
      <p:ext uri="{BB962C8B-B14F-4D97-AF65-F5344CB8AC3E}">
        <p14:creationId xmlns:p14="http://schemas.microsoft.com/office/powerpoint/2010/main" val="3999002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33E0FF-D04A-4943-A291-E75BB2AD7584}"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C0163-50B7-4C15-A9DD-B6A99FB2A44D}" type="slidenum">
              <a:rPr lang="en-US" smtClean="0"/>
              <a:t>‹#›</a:t>
            </a:fld>
            <a:endParaRPr lang="en-US"/>
          </a:p>
        </p:txBody>
      </p:sp>
    </p:spTree>
    <p:extLst>
      <p:ext uri="{BB962C8B-B14F-4D97-AF65-F5344CB8AC3E}">
        <p14:creationId xmlns:p14="http://schemas.microsoft.com/office/powerpoint/2010/main" val="1166727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33E0FF-D04A-4943-A291-E75BB2AD7584}"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C0163-50B7-4C15-A9DD-B6A99FB2A44D}" type="slidenum">
              <a:rPr lang="en-US" smtClean="0"/>
              <a:t>‹#›</a:t>
            </a:fld>
            <a:endParaRPr lang="en-US"/>
          </a:p>
        </p:txBody>
      </p:sp>
    </p:spTree>
    <p:extLst>
      <p:ext uri="{BB962C8B-B14F-4D97-AF65-F5344CB8AC3E}">
        <p14:creationId xmlns:p14="http://schemas.microsoft.com/office/powerpoint/2010/main" val="127718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33E0FF-D04A-4943-A291-E75BB2AD7584}" type="datetimeFigureOut">
              <a:rPr lang="en-US" smtClean="0"/>
              <a:t>3/28/2016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6C0163-50B7-4C15-A9DD-B6A99FB2A44D}" type="slidenum">
              <a:rPr lang="en-US" smtClean="0"/>
              <a:t>‹#›</a:t>
            </a:fld>
            <a:endParaRPr lang="en-US"/>
          </a:p>
        </p:txBody>
      </p:sp>
    </p:spTree>
    <p:extLst>
      <p:ext uri="{BB962C8B-B14F-4D97-AF65-F5344CB8AC3E}">
        <p14:creationId xmlns:p14="http://schemas.microsoft.com/office/powerpoint/2010/main" val="755753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33E0FF-D04A-4943-A291-E75BB2AD7584}" type="datetimeFigureOut">
              <a:rPr lang="en-US" smtClean="0"/>
              <a:t>3/28/2016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6C0163-50B7-4C15-A9DD-B6A99FB2A44D}" type="slidenum">
              <a:rPr lang="en-US" smtClean="0"/>
              <a:t>‹#›</a:t>
            </a:fld>
            <a:endParaRPr lang="en-US"/>
          </a:p>
        </p:txBody>
      </p:sp>
    </p:spTree>
    <p:extLst>
      <p:ext uri="{BB962C8B-B14F-4D97-AF65-F5344CB8AC3E}">
        <p14:creationId xmlns:p14="http://schemas.microsoft.com/office/powerpoint/2010/main" val="3786541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3E0FF-D04A-4943-A291-E75BB2AD7584}" type="datetimeFigureOut">
              <a:rPr lang="en-US" smtClean="0"/>
              <a:t>3/28/2016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6C0163-50B7-4C15-A9DD-B6A99FB2A44D}" type="slidenum">
              <a:rPr lang="en-US" smtClean="0"/>
              <a:t>‹#›</a:t>
            </a:fld>
            <a:endParaRPr lang="en-US"/>
          </a:p>
        </p:txBody>
      </p:sp>
    </p:spTree>
    <p:extLst>
      <p:ext uri="{BB962C8B-B14F-4D97-AF65-F5344CB8AC3E}">
        <p14:creationId xmlns:p14="http://schemas.microsoft.com/office/powerpoint/2010/main" val="3995234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33E0FF-D04A-4943-A291-E75BB2AD7584}"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C0163-50B7-4C15-A9DD-B6A99FB2A44D}" type="slidenum">
              <a:rPr lang="en-US" smtClean="0"/>
              <a:t>‹#›</a:t>
            </a:fld>
            <a:endParaRPr lang="en-US"/>
          </a:p>
        </p:txBody>
      </p:sp>
    </p:spTree>
    <p:extLst>
      <p:ext uri="{BB962C8B-B14F-4D97-AF65-F5344CB8AC3E}">
        <p14:creationId xmlns:p14="http://schemas.microsoft.com/office/powerpoint/2010/main" val="4111860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33E0FF-D04A-4943-A291-E75BB2AD7584}"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C0163-50B7-4C15-A9DD-B6A99FB2A44D}" type="slidenum">
              <a:rPr lang="en-US" smtClean="0"/>
              <a:t>‹#›</a:t>
            </a:fld>
            <a:endParaRPr lang="en-US"/>
          </a:p>
        </p:txBody>
      </p:sp>
    </p:spTree>
    <p:extLst>
      <p:ext uri="{BB962C8B-B14F-4D97-AF65-F5344CB8AC3E}">
        <p14:creationId xmlns:p14="http://schemas.microsoft.com/office/powerpoint/2010/main" val="1854904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933E0FF-D04A-4943-A291-E75BB2AD7584}" type="datetimeFigureOut">
              <a:rPr lang="en-US" smtClean="0"/>
              <a:t>3/28/2016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06C0163-50B7-4C15-A9DD-B6A99FB2A44D}" type="slidenum">
              <a:rPr lang="en-US" smtClean="0"/>
              <a:t>‹#›</a:t>
            </a:fld>
            <a:endParaRPr lang="en-US"/>
          </a:p>
        </p:txBody>
      </p:sp>
    </p:spTree>
    <p:extLst>
      <p:ext uri="{BB962C8B-B14F-4D97-AF65-F5344CB8AC3E}">
        <p14:creationId xmlns:p14="http://schemas.microsoft.com/office/powerpoint/2010/main" val="1256420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www.pbs.org/wgbh/evolution/library/07/1/l_071_03.html" TargetMode="Externa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natgeotv.com/za/baby-mammoth-frozen-in-time/videos/waking-the-baby-mammoth"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Evidence for Evolution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37281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7169"/>
          </a:xfrm>
        </p:spPr>
        <p:txBody>
          <a:bodyPr/>
          <a:lstStyle/>
          <a:p>
            <a:r>
              <a:rPr lang="en-US" dirty="0" smtClean="0"/>
              <a:t>Evidence #1 – The Fossil Record</a:t>
            </a:r>
            <a:endParaRPr lang="en-US" dirty="0"/>
          </a:p>
        </p:txBody>
      </p:sp>
      <p:sp>
        <p:nvSpPr>
          <p:cNvPr id="3" name="Content Placeholder 2"/>
          <p:cNvSpPr>
            <a:spLocks noGrp="1"/>
          </p:cNvSpPr>
          <p:nvPr>
            <p:ph idx="1"/>
          </p:nvPr>
        </p:nvSpPr>
        <p:spPr>
          <a:xfrm>
            <a:off x="677334" y="1406769"/>
            <a:ext cx="8596668" cy="4634593"/>
          </a:xfrm>
        </p:spPr>
        <p:txBody>
          <a:bodyPr>
            <a:noAutofit/>
          </a:bodyPr>
          <a:lstStyle/>
          <a:p>
            <a:r>
              <a:rPr lang="en-US" sz="3200" dirty="0" smtClean="0"/>
              <a:t>Unique rock layers and fossils give information about the geology, climate, and life forms of each time period.  </a:t>
            </a:r>
          </a:p>
          <a:p>
            <a:r>
              <a:rPr lang="en-US" sz="3200" dirty="0" smtClean="0"/>
              <a:t>There are two (2) basic methods for reading the record of past life.  </a:t>
            </a:r>
          </a:p>
          <a:p>
            <a:r>
              <a:rPr lang="en-US" sz="3200" dirty="0" smtClean="0"/>
              <a:t>When these two methods are used together, accurate estimates of the ages of certain rocks and fossils are made.</a:t>
            </a:r>
            <a:endParaRPr lang="en-US" sz="3200" dirty="0"/>
          </a:p>
        </p:txBody>
      </p:sp>
    </p:spTree>
    <p:extLst>
      <p:ext uri="{BB962C8B-B14F-4D97-AF65-F5344CB8AC3E}">
        <p14:creationId xmlns:p14="http://schemas.microsoft.com/office/powerpoint/2010/main" val="3808732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3723"/>
          </a:xfrm>
        </p:spPr>
        <p:txBody>
          <a:bodyPr/>
          <a:lstStyle/>
          <a:p>
            <a:r>
              <a:rPr lang="en-US" dirty="0" smtClean="0"/>
              <a:t>Evidence #1 – The Fossil Record</a:t>
            </a:r>
            <a:endParaRPr lang="en-US" dirty="0"/>
          </a:p>
        </p:txBody>
      </p:sp>
      <p:sp>
        <p:nvSpPr>
          <p:cNvPr id="3" name="Content Placeholder 2"/>
          <p:cNvSpPr>
            <a:spLocks noGrp="1"/>
          </p:cNvSpPr>
          <p:nvPr>
            <p:ph idx="1"/>
          </p:nvPr>
        </p:nvSpPr>
        <p:spPr>
          <a:xfrm>
            <a:off x="677334" y="1383323"/>
            <a:ext cx="8596668" cy="4658039"/>
          </a:xfrm>
        </p:spPr>
        <p:txBody>
          <a:bodyPr>
            <a:normAutofit/>
          </a:bodyPr>
          <a:lstStyle/>
          <a:p>
            <a:pPr marL="0" indent="0">
              <a:buNone/>
            </a:pPr>
            <a:r>
              <a:rPr lang="en-US" sz="3200" dirty="0" smtClean="0"/>
              <a:t>Relative Dating</a:t>
            </a:r>
          </a:p>
          <a:p>
            <a:pPr marL="0" indent="0">
              <a:buNone/>
            </a:pPr>
            <a:endParaRPr lang="en-US" sz="3200" dirty="0" smtClean="0"/>
          </a:p>
          <a:p>
            <a:pPr marL="0" indent="0">
              <a:buNone/>
            </a:pPr>
            <a:r>
              <a:rPr lang="en-US" sz="3200" dirty="0" smtClean="0"/>
              <a:t>One method often used to figure out the approximate age of a rock layer, or fossils within the layer is to look where the particular rock layer is.  In undisturbed areas, older rock layers lie below successively younger rock layers.</a:t>
            </a:r>
            <a:endParaRPr lang="en-US" sz="3200" dirty="0"/>
          </a:p>
        </p:txBody>
      </p:sp>
    </p:spTree>
    <p:extLst>
      <p:ext uri="{BB962C8B-B14F-4D97-AF65-F5344CB8AC3E}">
        <p14:creationId xmlns:p14="http://schemas.microsoft.com/office/powerpoint/2010/main" val="1185041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3385"/>
          </a:xfrm>
        </p:spPr>
        <p:txBody>
          <a:bodyPr/>
          <a:lstStyle/>
          <a:p>
            <a:r>
              <a:rPr lang="en-US" dirty="0" smtClean="0"/>
              <a:t>Evidence #1 – The Fossil Record</a:t>
            </a:r>
            <a:endParaRPr lang="en-US" dirty="0"/>
          </a:p>
        </p:txBody>
      </p:sp>
      <p:sp>
        <p:nvSpPr>
          <p:cNvPr id="3" name="Content Placeholder 2"/>
          <p:cNvSpPr>
            <a:spLocks noGrp="1"/>
          </p:cNvSpPr>
          <p:nvPr>
            <p:ph idx="1"/>
          </p:nvPr>
        </p:nvSpPr>
        <p:spPr>
          <a:xfrm>
            <a:off x="677335" y="1312985"/>
            <a:ext cx="4949742" cy="4728377"/>
          </a:xfrm>
        </p:spPr>
        <p:txBody>
          <a:bodyPr>
            <a:normAutofit fontScale="92500" lnSpcReduction="10000"/>
          </a:bodyPr>
          <a:lstStyle/>
          <a:p>
            <a:r>
              <a:rPr lang="en-US" sz="3600" dirty="0" smtClean="0"/>
              <a:t>Fossils found in the lowest layers of rock are older than those in upper layers.  This method of dating fossils is known as relative dating.  Relative dating can only estimate the age of a fossil.</a:t>
            </a:r>
            <a:endParaRPr lang="en-US" sz="3600" dirty="0"/>
          </a:p>
        </p:txBody>
      </p:sp>
      <p:pic>
        <p:nvPicPr>
          <p:cNvPr id="7172" name="Picture 4" descr="Relative Dating Fossils Relative dating using r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4449" y="1312985"/>
            <a:ext cx="4783015" cy="5540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640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6492"/>
          </a:xfrm>
        </p:spPr>
        <p:txBody>
          <a:bodyPr/>
          <a:lstStyle/>
          <a:p>
            <a:r>
              <a:rPr lang="en-US" dirty="0" smtClean="0"/>
              <a:t>Evidence #1 – The Fossil Record</a:t>
            </a:r>
            <a:endParaRPr lang="en-US" dirty="0"/>
          </a:p>
        </p:txBody>
      </p:sp>
      <p:sp>
        <p:nvSpPr>
          <p:cNvPr id="3" name="Content Placeholder 2"/>
          <p:cNvSpPr>
            <a:spLocks noGrp="1"/>
          </p:cNvSpPr>
          <p:nvPr>
            <p:ph idx="1"/>
          </p:nvPr>
        </p:nvSpPr>
        <p:spPr>
          <a:xfrm>
            <a:off x="677334" y="1266093"/>
            <a:ext cx="8596668" cy="4775270"/>
          </a:xfrm>
        </p:spPr>
        <p:txBody>
          <a:bodyPr>
            <a:normAutofit/>
          </a:bodyPr>
          <a:lstStyle/>
          <a:p>
            <a:pPr marL="0" indent="0">
              <a:buNone/>
            </a:pPr>
            <a:r>
              <a:rPr lang="en-US" sz="3600" dirty="0" smtClean="0"/>
              <a:t>Radioactive Dating</a:t>
            </a:r>
          </a:p>
          <a:p>
            <a:pPr marL="0" indent="0">
              <a:buNone/>
            </a:pPr>
            <a:endParaRPr lang="en-US" sz="3600" dirty="0"/>
          </a:p>
          <a:p>
            <a:pPr marL="0" indent="0">
              <a:buNone/>
            </a:pPr>
            <a:r>
              <a:rPr lang="en-US" sz="3600" dirty="0" smtClean="0"/>
              <a:t>A method used to give a more accurate age to a rock layer or fossil is dating using radioactive elements. </a:t>
            </a:r>
          </a:p>
          <a:p>
            <a:pPr marL="0" indent="0">
              <a:buNone/>
            </a:pPr>
            <a:r>
              <a:rPr lang="en-US" sz="3600" dirty="0" smtClean="0"/>
              <a:t>Radioactive elements give off radiation, a form of atomic energy.</a:t>
            </a:r>
            <a:endParaRPr lang="en-US" sz="3600" dirty="0"/>
          </a:p>
        </p:txBody>
      </p:sp>
    </p:spTree>
    <p:extLst>
      <p:ext uri="{BB962C8B-B14F-4D97-AF65-F5344CB8AC3E}">
        <p14:creationId xmlns:p14="http://schemas.microsoft.com/office/powerpoint/2010/main" val="3722874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9938"/>
          </a:xfrm>
        </p:spPr>
        <p:txBody>
          <a:bodyPr/>
          <a:lstStyle/>
          <a:p>
            <a:r>
              <a:rPr lang="en-US" dirty="0" smtClean="0"/>
              <a:t>Evidence #1 – The Fossil Record</a:t>
            </a:r>
            <a:endParaRPr lang="en-US" dirty="0"/>
          </a:p>
        </p:txBody>
      </p:sp>
      <p:sp>
        <p:nvSpPr>
          <p:cNvPr id="3" name="Content Placeholder 2"/>
          <p:cNvSpPr>
            <a:spLocks noGrp="1"/>
          </p:cNvSpPr>
          <p:nvPr>
            <p:ph idx="1"/>
          </p:nvPr>
        </p:nvSpPr>
        <p:spPr>
          <a:xfrm>
            <a:off x="677334" y="1289539"/>
            <a:ext cx="8596668" cy="4751824"/>
          </a:xfrm>
        </p:spPr>
        <p:txBody>
          <a:bodyPr>
            <a:normAutofit/>
          </a:bodyPr>
          <a:lstStyle/>
          <a:p>
            <a:r>
              <a:rPr lang="en-US" sz="3600" dirty="0" smtClean="0"/>
              <a:t>Uranium and a radioactive form of carbon are used in radioactive dating.</a:t>
            </a:r>
          </a:p>
          <a:p>
            <a:r>
              <a:rPr lang="en-US" sz="3600" dirty="0" smtClean="0"/>
              <a:t>Radioactive elements change to more stable products as they give off radiation.  </a:t>
            </a:r>
          </a:p>
          <a:p>
            <a:r>
              <a:rPr lang="en-US" sz="3600" dirty="0" smtClean="0"/>
              <a:t>The radiation is given off at a constant rate, and the rate is different for each element.  </a:t>
            </a:r>
            <a:endParaRPr lang="en-US" sz="3600" dirty="0"/>
          </a:p>
        </p:txBody>
      </p:sp>
    </p:spTree>
    <p:extLst>
      <p:ext uri="{BB962C8B-B14F-4D97-AF65-F5344CB8AC3E}">
        <p14:creationId xmlns:p14="http://schemas.microsoft.com/office/powerpoint/2010/main" val="1936776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703385"/>
          </a:xfrm>
        </p:spPr>
        <p:txBody>
          <a:bodyPr>
            <a:normAutofit/>
          </a:bodyPr>
          <a:lstStyle/>
          <a:p>
            <a:r>
              <a:rPr lang="en-US" dirty="0" smtClean="0"/>
              <a:t>Evidence #1 – The Fossil Record</a:t>
            </a:r>
            <a:endParaRPr lang="en-US" dirty="0"/>
          </a:p>
        </p:txBody>
      </p:sp>
      <p:sp>
        <p:nvSpPr>
          <p:cNvPr id="3" name="Content Placeholder 2"/>
          <p:cNvSpPr>
            <a:spLocks noGrp="1"/>
          </p:cNvSpPr>
          <p:nvPr>
            <p:ph idx="1"/>
          </p:nvPr>
        </p:nvSpPr>
        <p:spPr>
          <a:xfrm>
            <a:off x="677334" y="1312985"/>
            <a:ext cx="8596668" cy="4728378"/>
          </a:xfrm>
        </p:spPr>
        <p:txBody>
          <a:bodyPr>
            <a:normAutofit/>
          </a:bodyPr>
          <a:lstStyle/>
          <a:p>
            <a:r>
              <a:rPr lang="en-US" sz="3600" dirty="0" smtClean="0"/>
              <a:t>Scientists can measure how much of a radioactive element has changed.  </a:t>
            </a:r>
            <a:endParaRPr lang="en-US" sz="3600" dirty="0"/>
          </a:p>
          <a:p>
            <a:r>
              <a:rPr lang="en-US" sz="3600" dirty="0" smtClean="0"/>
              <a:t>They can accurately tell the age of the rock by comparing the amount of stable product with the amount of radioactive element still present.</a:t>
            </a:r>
            <a:endParaRPr lang="en-US" sz="3600" dirty="0"/>
          </a:p>
        </p:txBody>
      </p:sp>
    </p:spTree>
    <p:extLst>
      <p:ext uri="{BB962C8B-B14F-4D97-AF65-F5344CB8AC3E}">
        <p14:creationId xmlns:p14="http://schemas.microsoft.com/office/powerpoint/2010/main" val="2638075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3723"/>
          </a:xfrm>
        </p:spPr>
        <p:txBody>
          <a:bodyPr/>
          <a:lstStyle/>
          <a:p>
            <a:r>
              <a:rPr lang="en-US" dirty="0" smtClean="0"/>
              <a:t>Evidence #1 – The Fossil Record</a:t>
            </a:r>
            <a:endParaRPr lang="en-US" dirty="0"/>
          </a:p>
        </p:txBody>
      </p:sp>
      <p:sp>
        <p:nvSpPr>
          <p:cNvPr id="3" name="Content Placeholder 2"/>
          <p:cNvSpPr>
            <a:spLocks noGrp="1"/>
          </p:cNvSpPr>
          <p:nvPr>
            <p:ph idx="1"/>
          </p:nvPr>
        </p:nvSpPr>
        <p:spPr>
          <a:xfrm>
            <a:off x="677334" y="1383323"/>
            <a:ext cx="6590974" cy="5111262"/>
          </a:xfrm>
        </p:spPr>
        <p:txBody>
          <a:bodyPr>
            <a:normAutofit/>
          </a:bodyPr>
          <a:lstStyle/>
          <a:p>
            <a:pPr marL="0" indent="0">
              <a:buNone/>
            </a:pPr>
            <a:r>
              <a:rPr lang="en-US" sz="3200" dirty="0" smtClean="0"/>
              <a:t>For example, the radioactive element uranium changes to lead as it ages.  Scientists can determine how old a fossil in a rock sample is by measuring the amounts of uranium and lead in the rock.  The more lead there is, the older the rock, and by association, the older the fossil.</a:t>
            </a:r>
            <a:endParaRPr lang="en-US" sz="3200" dirty="0"/>
          </a:p>
        </p:txBody>
      </p:sp>
      <p:pic>
        <p:nvPicPr>
          <p:cNvPr id="8194" name="Picture 2" descr="Romancing the isotopes: radiometric dating - vertpale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5743" y="1383323"/>
            <a:ext cx="4821280" cy="3938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0123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6831"/>
          </a:xfrm>
        </p:spPr>
        <p:txBody>
          <a:bodyPr/>
          <a:lstStyle/>
          <a:p>
            <a:r>
              <a:rPr lang="en-US" dirty="0" smtClean="0"/>
              <a:t>Evidence #1 – The Fossil Record</a:t>
            </a:r>
            <a:endParaRPr lang="en-US" dirty="0"/>
          </a:p>
        </p:txBody>
      </p:sp>
      <p:sp>
        <p:nvSpPr>
          <p:cNvPr id="3" name="Content Placeholder 2"/>
          <p:cNvSpPr>
            <a:spLocks noGrp="1"/>
          </p:cNvSpPr>
          <p:nvPr>
            <p:ph idx="1"/>
          </p:nvPr>
        </p:nvSpPr>
        <p:spPr>
          <a:xfrm>
            <a:off x="677334" y="1336431"/>
            <a:ext cx="8596668" cy="4704931"/>
          </a:xfrm>
        </p:spPr>
        <p:txBody>
          <a:bodyPr>
            <a:normAutofit/>
          </a:bodyPr>
          <a:lstStyle/>
          <a:p>
            <a:pPr marL="0" indent="0">
              <a:buNone/>
            </a:pPr>
            <a:r>
              <a:rPr lang="en-US" sz="3200" dirty="0" smtClean="0"/>
              <a:t>Fossils are a record of organisms that lived in the past.  But the fossil record is incomplete, much like a book with some pages missing.  Because every living thing doesn’t or can’t become fossilized, the record will never be complete.  </a:t>
            </a:r>
            <a:endParaRPr lang="en-US" sz="3200" dirty="0"/>
          </a:p>
        </p:txBody>
      </p:sp>
    </p:spTree>
    <p:extLst>
      <p:ext uri="{BB962C8B-B14F-4D97-AF65-F5344CB8AC3E}">
        <p14:creationId xmlns:p14="http://schemas.microsoft.com/office/powerpoint/2010/main" val="3932632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3723"/>
          </a:xfrm>
        </p:spPr>
        <p:txBody>
          <a:bodyPr/>
          <a:lstStyle/>
          <a:p>
            <a:r>
              <a:rPr lang="en-US" dirty="0" smtClean="0"/>
              <a:t>Evidence #1 – The Fossil Record</a:t>
            </a:r>
            <a:endParaRPr lang="en-US" dirty="0"/>
          </a:p>
        </p:txBody>
      </p:sp>
      <p:sp>
        <p:nvSpPr>
          <p:cNvPr id="3" name="Content Placeholder 2"/>
          <p:cNvSpPr>
            <a:spLocks noGrp="1"/>
          </p:cNvSpPr>
          <p:nvPr>
            <p:ph idx="1"/>
          </p:nvPr>
        </p:nvSpPr>
        <p:spPr>
          <a:xfrm>
            <a:off x="677334" y="1383323"/>
            <a:ext cx="8596668" cy="4658039"/>
          </a:xfrm>
        </p:spPr>
        <p:txBody>
          <a:bodyPr>
            <a:normAutofit/>
          </a:bodyPr>
          <a:lstStyle/>
          <a:p>
            <a:pPr marL="0" indent="0">
              <a:buNone/>
            </a:pPr>
            <a:r>
              <a:rPr lang="en-US" sz="3200" dirty="0" smtClean="0"/>
              <a:t>By looking at fossils, scientists have figured out that many simpler forms of life existed earlier in Earth’s history, and more complex forms appear later.</a:t>
            </a:r>
            <a:endParaRPr lang="en-US" sz="3200" dirty="0"/>
          </a:p>
        </p:txBody>
      </p:sp>
    </p:spTree>
    <p:extLst>
      <p:ext uri="{BB962C8B-B14F-4D97-AF65-F5344CB8AC3E}">
        <p14:creationId xmlns:p14="http://schemas.microsoft.com/office/powerpoint/2010/main" val="4247664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0277"/>
          </a:xfrm>
        </p:spPr>
        <p:txBody>
          <a:bodyPr/>
          <a:lstStyle/>
          <a:p>
            <a:r>
              <a:rPr lang="en-US" dirty="0" smtClean="0"/>
              <a:t>Evidence #1 – The Fossil Record</a:t>
            </a:r>
            <a:endParaRPr lang="en-US" dirty="0"/>
          </a:p>
        </p:txBody>
      </p:sp>
      <p:sp>
        <p:nvSpPr>
          <p:cNvPr id="3" name="Content Placeholder 2"/>
          <p:cNvSpPr>
            <a:spLocks noGrp="1"/>
          </p:cNvSpPr>
          <p:nvPr>
            <p:ph idx="1"/>
          </p:nvPr>
        </p:nvSpPr>
        <p:spPr>
          <a:xfrm>
            <a:off x="677334" y="1359877"/>
            <a:ext cx="8596668" cy="4681485"/>
          </a:xfrm>
        </p:spPr>
        <p:txBody>
          <a:bodyPr>
            <a:normAutofit lnSpcReduction="10000"/>
          </a:bodyPr>
          <a:lstStyle/>
          <a:p>
            <a:r>
              <a:rPr lang="en-US" sz="3600" dirty="0" smtClean="0"/>
              <a:t>The oldest fossil bacteria appeared 3.8 billion years ago.  </a:t>
            </a:r>
          </a:p>
          <a:p>
            <a:r>
              <a:rPr lang="en-US" sz="3600" dirty="0" smtClean="0"/>
              <a:t>Simple invertebrates appeared in the Cambrian period, about 540 million years ago.</a:t>
            </a:r>
          </a:p>
          <a:p>
            <a:r>
              <a:rPr lang="en-US" sz="3600" dirty="0" smtClean="0"/>
              <a:t>The first land plants did not appear until the Silurian period, 438 million years ago.</a:t>
            </a:r>
          </a:p>
          <a:p>
            <a:pPr marL="0" indent="0">
              <a:buNone/>
            </a:pPr>
            <a:endParaRPr lang="en-US" sz="3600" dirty="0"/>
          </a:p>
        </p:txBody>
      </p:sp>
    </p:spTree>
    <p:extLst>
      <p:ext uri="{BB962C8B-B14F-4D97-AF65-F5344CB8AC3E}">
        <p14:creationId xmlns:p14="http://schemas.microsoft.com/office/powerpoint/2010/main" val="868690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3385"/>
          </a:xfrm>
        </p:spPr>
        <p:txBody>
          <a:bodyPr/>
          <a:lstStyle/>
          <a:p>
            <a:r>
              <a:rPr lang="en-US" dirty="0" smtClean="0"/>
              <a:t>Evidence # 1 – The Fossil Record</a:t>
            </a:r>
            <a:endParaRPr lang="en-US" dirty="0"/>
          </a:p>
        </p:txBody>
      </p:sp>
      <p:sp>
        <p:nvSpPr>
          <p:cNvPr id="3" name="Content Placeholder 2"/>
          <p:cNvSpPr>
            <a:spLocks noGrp="1"/>
          </p:cNvSpPr>
          <p:nvPr>
            <p:ph idx="1"/>
          </p:nvPr>
        </p:nvSpPr>
        <p:spPr>
          <a:xfrm>
            <a:off x="677334" y="1312985"/>
            <a:ext cx="8596668" cy="4728377"/>
          </a:xfrm>
        </p:spPr>
        <p:txBody>
          <a:bodyPr>
            <a:normAutofit/>
          </a:bodyPr>
          <a:lstStyle/>
          <a:p>
            <a:r>
              <a:rPr lang="en-US" sz="3600" dirty="0" smtClean="0"/>
              <a:t>The most abundant evidence for evolution comes from fossils that have been found all over the world.  </a:t>
            </a:r>
          </a:p>
          <a:p>
            <a:r>
              <a:rPr lang="en-US" sz="3600" dirty="0" smtClean="0"/>
              <a:t>Fossils are any remains of life from an earlier time.</a:t>
            </a:r>
            <a:endParaRPr lang="en-US" sz="3600" dirty="0"/>
          </a:p>
        </p:txBody>
      </p:sp>
    </p:spTree>
    <p:extLst>
      <p:ext uri="{BB962C8B-B14F-4D97-AF65-F5344CB8AC3E}">
        <p14:creationId xmlns:p14="http://schemas.microsoft.com/office/powerpoint/2010/main" val="2967959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6831"/>
          </a:xfrm>
        </p:spPr>
        <p:txBody>
          <a:bodyPr/>
          <a:lstStyle/>
          <a:p>
            <a:r>
              <a:rPr lang="en-US" dirty="0" smtClean="0"/>
              <a:t>Evidence #1 – The Fossil Record</a:t>
            </a:r>
            <a:endParaRPr lang="en-US" dirty="0"/>
          </a:p>
        </p:txBody>
      </p:sp>
      <p:sp>
        <p:nvSpPr>
          <p:cNvPr id="3" name="Content Placeholder 2"/>
          <p:cNvSpPr>
            <a:spLocks noGrp="1"/>
          </p:cNvSpPr>
          <p:nvPr>
            <p:ph idx="1"/>
          </p:nvPr>
        </p:nvSpPr>
        <p:spPr>
          <a:xfrm>
            <a:off x="677334" y="1336431"/>
            <a:ext cx="8596668" cy="5064369"/>
          </a:xfrm>
        </p:spPr>
        <p:txBody>
          <a:bodyPr>
            <a:normAutofit lnSpcReduction="10000"/>
          </a:bodyPr>
          <a:lstStyle/>
          <a:p>
            <a:r>
              <a:rPr lang="en-US" sz="3600" dirty="0" smtClean="0"/>
              <a:t>Dinosaurs ruled the Earth during the Triassic and Jurassic periods, from 208 to 144 million years ago.</a:t>
            </a:r>
          </a:p>
          <a:p>
            <a:r>
              <a:rPr lang="en-US" sz="3600" dirty="0" smtClean="0"/>
              <a:t>The first mammals and birds did not appear until the Jurassic period, about 200 million years ago. </a:t>
            </a:r>
          </a:p>
          <a:p>
            <a:r>
              <a:rPr lang="en-US" sz="3600" dirty="0" smtClean="0"/>
              <a:t>The fossil record gives scientists convincing evidence that living things evolved.</a:t>
            </a:r>
            <a:endParaRPr lang="en-US" sz="3600" dirty="0"/>
          </a:p>
        </p:txBody>
      </p:sp>
    </p:spTree>
    <p:extLst>
      <p:ext uri="{BB962C8B-B14F-4D97-AF65-F5344CB8AC3E}">
        <p14:creationId xmlns:p14="http://schemas.microsoft.com/office/powerpoint/2010/main" val="2692695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Art:The geologic time scale, showing major evolutionary events from 650 million years ago to the presen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63262" y="165150"/>
            <a:ext cx="5017475" cy="6780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6152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7169"/>
          </a:xfrm>
        </p:spPr>
        <p:txBody>
          <a:bodyPr/>
          <a:lstStyle/>
          <a:p>
            <a:r>
              <a:rPr lang="en-US" dirty="0" smtClean="0"/>
              <a:t>Evidence #2 – Homologous Structures</a:t>
            </a:r>
            <a:endParaRPr lang="en-US" dirty="0"/>
          </a:p>
        </p:txBody>
      </p:sp>
      <p:sp>
        <p:nvSpPr>
          <p:cNvPr id="3" name="Content Placeholder 2"/>
          <p:cNvSpPr>
            <a:spLocks noGrp="1"/>
          </p:cNvSpPr>
          <p:nvPr>
            <p:ph idx="1"/>
          </p:nvPr>
        </p:nvSpPr>
        <p:spPr>
          <a:xfrm>
            <a:off x="677334" y="1406769"/>
            <a:ext cx="9943774" cy="4634593"/>
          </a:xfrm>
        </p:spPr>
        <p:txBody>
          <a:bodyPr>
            <a:normAutofit lnSpcReduction="10000"/>
          </a:bodyPr>
          <a:lstStyle/>
          <a:p>
            <a:pPr marL="0" indent="0">
              <a:buNone/>
            </a:pPr>
            <a:r>
              <a:rPr lang="en-US" sz="3600" dirty="0" smtClean="0"/>
              <a:t>Homologous Structures</a:t>
            </a:r>
          </a:p>
          <a:p>
            <a:pPr marL="0" indent="0">
              <a:buNone/>
            </a:pPr>
            <a:endParaRPr lang="en-US" sz="3600" dirty="0" smtClean="0"/>
          </a:p>
          <a:p>
            <a:pPr marL="0" indent="0">
              <a:buNone/>
            </a:pPr>
            <a:r>
              <a:rPr lang="en-US" sz="3600" dirty="0" smtClean="0"/>
              <a:t>You know that the functions of your arm, a dolphin’s flipper, a bat’s wing, and a bird’s wing are all very different.  Yet, as you will see, each of the structures is made up of the same kind of bones.  Each has about the same number of muscles and blood vessels.</a:t>
            </a:r>
            <a:endParaRPr lang="en-US" sz="3600" dirty="0"/>
          </a:p>
        </p:txBody>
      </p:sp>
    </p:spTree>
    <p:extLst>
      <p:ext uri="{BB962C8B-B14F-4D97-AF65-F5344CB8AC3E}">
        <p14:creationId xmlns:p14="http://schemas.microsoft.com/office/powerpoint/2010/main" val="3600468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bio1903.nicerweb.com/Locked/media/ch22/22_17HomologousForelimbs-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589" y="612897"/>
            <a:ext cx="11514573" cy="5037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39396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3385"/>
          </a:xfrm>
        </p:spPr>
        <p:txBody>
          <a:bodyPr/>
          <a:lstStyle/>
          <a:p>
            <a:r>
              <a:rPr lang="en-US" dirty="0" smtClean="0"/>
              <a:t>Evidence #2 – Homologous Structures</a:t>
            </a:r>
            <a:endParaRPr lang="en-US" dirty="0"/>
          </a:p>
        </p:txBody>
      </p:sp>
      <p:sp>
        <p:nvSpPr>
          <p:cNvPr id="3" name="Content Placeholder 2"/>
          <p:cNvSpPr>
            <a:spLocks noGrp="1"/>
          </p:cNvSpPr>
          <p:nvPr>
            <p:ph idx="1"/>
          </p:nvPr>
        </p:nvSpPr>
        <p:spPr>
          <a:xfrm>
            <a:off x="677334" y="1480651"/>
            <a:ext cx="8596668" cy="4920149"/>
          </a:xfrm>
        </p:spPr>
        <p:txBody>
          <a:bodyPr>
            <a:normAutofit/>
          </a:bodyPr>
          <a:lstStyle/>
          <a:p>
            <a:r>
              <a:rPr lang="en-US" sz="3600" dirty="0" smtClean="0"/>
              <a:t>Each of these limbs developed from similar tissues in the embryo.  </a:t>
            </a:r>
          </a:p>
          <a:p>
            <a:r>
              <a:rPr lang="en-US" sz="3600" dirty="0" smtClean="0"/>
              <a:t>Body parts that are similar in origin and structure are called homologous.</a:t>
            </a:r>
          </a:p>
          <a:p>
            <a:r>
              <a:rPr lang="en-US" sz="3600" dirty="0" smtClean="0"/>
              <a:t>Homologous structures give evidence that two or more species shared common ancestors.</a:t>
            </a:r>
            <a:endParaRPr lang="en-US" sz="3600" dirty="0"/>
          </a:p>
        </p:txBody>
      </p:sp>
    </p:spTree>
    <p:extLst>
      <p:ext uri="{BB962C8B-B14F-4D97-AF65-F5344CB8AC3E}">
        <p14:creationId xmlns:p14="http://schemas.microsoft.com/office/powerpoint/2010/main" val="31397759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0277"/>
          </a:xfrm>
        </p:spPr>
        <p:txBody>
          <a:bodyPr/>
          <a:lstStyle/>
          <a:p>
            <a:r>
              <a:rPr lang="en-US" dirty="0" smtClean="0"/>
              <a:t>Evidence #3 – Vestigial Structures</a:t>
            </a:r>
            <a:endParaRPr lang="en-US" dirty="0"/>
          </a:p>
        </p:txBody>
      </p:sp>
      <p:sp>
        <p:nvSpPr>
          <p:cNvPr id="3" name="Content Placeholder 2"/>
          <p:cNvSpPr>
            <a:spLocks noGrp="1"/>
          </p:cNvSpPr>
          <p:nvPr>
            <p:ph idx="1"/>
          </p:nvPr>
        </p:nvSpPr>
        <p:spPr>
          <a:xfrm>
            <a:off x="677334" y="1359877"/>
            <a:ext cx="8596668" cy="4681485"/>
          </a:xfrm>
        </p:spPr>
        <p:txBody>
          <a:bodyPr>
            <a:normAutofit/>
          </a:bodyPr>
          <a:lstStyle/>
          <a:p>
            <a:r>
              <a:rPr lang="en-US" sz="3600" dirty="0" smtClean="0"/>
              <a:t>Vestigial structures also give evidence for evolution.  </a:t>
            </a:r>
          </a:p>
          <a:p>
            <a:r>
              <a:rPr lang="en-US" sz="3600" dirty="0" smtClean="0"/>
              <a:t>A vestigial structure is a body part that is smaller in size and doesn’t seem to have a function.  </a:t>
            </a:r>
          </a:p>
          <a:p>
            <a:pPr marL="0" indent="0">
              <a:buNone/>
            </a:pPr>
            <a:endParaRPr lang="en-US" sz="3600" dirty="0"/>
          </a:p>
        </p:txBody>
      </p:sp>
    </p:spTree>
    <p:extLst>
      <p:ext uri="{BB962C8B-B14F-4D97-AF65-F5344CB8AC3E}">
        <p14:creationId xmlns:p14="http://schemas.microsoft.com/office/powerpoint/2010/main" val="29199881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7169"/>
          </a:xfrm>
        </p:spPr>
        <p:txBody>
          <a:bodyPr/>
          <a:lstStyle/>
          <a:p>
            <a:r>
              <a:rPr lang="en-US" dirty="0" smtClean="0"/>
              <a:t>Evidence #3 – Vestigial Structures</a:t>
            </a:r>
            <a:endParaRPr lang="en-US" dirty="0"/>
          </a:p>
        </p:txBody>
      </p:sp>
      <p:sp>
        <p:nvSpPr>
          <p:cNvPr id="3" name="Content Placeholder 2"/>
          <p:cNvSpPr>
            <a:spLocks noGrp="1"/>
          </p:cNvSpPr>
          <p:nvPr>
            <p:ph idx="1"/>
          </p:nvPr>
        </p:nvSpPr>
        <p:spPr>
          <a:xfrm>
            <a:off x="677334" y="1406769"/>
            <a:ext cx="7046815" cy="4634593"/>
          </a:xfrm>
        </p:spPr>
        <p:txBody>
          <a:bodyPr>
            <a:normAutofit fontScale="92500" lnSpcReduction="10000"/>
          </a:bodyPr>
          <a:lstStyle/>
          <a:p>
            <a:r>
              <a:rPr lang="en-US" sz="3600" dirty="0" smtClean="0"/>
              <a:t>Examples of the vestigial organs in humans are the appendix and the muscles that move the ear.  </a:t>
            </a:r>
          </a:p>
          <a:p>
            <a:r>
              <a:rPr lang="en-US" sz="3600" dirty="0" smtClean="0"/>
              <a:t>Whales no longer have back legs, but they still have the bones of the pelvis.</a:t>
            </a:r>
          </a:p>
          <a:p>
            <a:r>
              <a:rPr lang="en-US" sz="3600" dirty="0" smtClean="0"/>
              <a:t>Scientists think vestigial structures are parts that once functioned in an ancestor.</a:t>
            </a:r>
            <a:endParaRPr lang="en-US" sz="3600" dirty="0"/>
          </a:p>
        </p:txBody>
      </p:sp>
      <p:pic>
        <p:nvPicPr>
          <p:cNvPr id="12290" name="Picture 2" descr="whaletai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4149" y="1875692"/>
            <a:ext cx="4191000" cy="3114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9125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3723"/>
          </a:xfrm>
        </p:spPr>
        <p:txBody>
          <a:bodyPr/>
          <a:lstStyle/>
          <a:p>
            <a:r>
              <a:rPr lang="en-US" dirty="0" smtClean="0"/>
              <a:t>Evidence #4 - Embryology</a:t>
            </a:r>
            <a:endParaRPr lang="en-US" dirty="0"/>
          </a:p>
        </p:txBody>
      </p:sp>
      <p:sp>
        <p:nvSpPr>
          <p:cNvPr id="3" name="Content Placeholder 2"/>
          <p:cNvSpPr>
            <a:spLocks noGrp="1"/>
          </p:cNvSpPr>
          <p:nvPr>
            <p:ph idx="1"/>
          </p:nvPr>
        </p:nvSpPr>
        <p:spPr>
          <a:xfrm>
            <a:off x="677334" y="1547447"/>
            <a:ext cx="8596668" cy="4493916"/>
          </a:xfrm>
        </p:spPr>
        <p:txBody>
          <a:bodyPr>
            <a:normAutofit/>
          </a:bodyPr>
          <a:lstStyle/>
          <a:p>
            <a:r>
              <a:rPr lang="en-US" sz="3600" dirty="0" smtClean="0"/>
              <a:t>The study of the development of embryos is called embryology.  </a:t>
            </a:r>
            <a:endParaRPr lang="en-US" sz="3600" dirty="0"/>
          </a:p>
          <a:p>
            <a:r>
              <a:rPr lang="en-US" sz="3600" dirty="0" smtClean="0"/>
              <a:t>An embryo is an organism in its earliest stages of development.</a:t>
            </a:r>
            <a:endParaRPr lang="en-US" sz="3600" dirty="0"/>
          </a:p>
        </p:txBody>
      </p:sp>
    </p:spTree>
    <p:extLst>
      <p:ext uri="{BB962C8B-B14F-4D97-AF65-F5344CB8AC3E}">
        <p14:creationId xmlns:p14="http://schemas.microsoft.com/office/powerpoint/2010/main" val="7443645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411" y="211016"/>
            <a:ext cx="8596668" cy="1289538"/>
          </a:xfrm>
        </p:spPr>
        <p:txBody>
          <a:bodyPr>
            <a:normAutofit/>
          </a:bodyPr>
          <a:lstStyle/>
          <a:p>
            <a:r>
              <a:rPr lang="en-US" dirty="0" smtClean="0"/>
              <a:t>Evidence #4 – </a:t>
            </a:r>
            <a:br>
              <a:rPr lang="en-US" dirty="0" smtClean="0"/>
            </a:br>
            <a:r>
              <a:rPr lang="en-US" dirty="0" smtClean="0"/>
              <a:t>Embryology</a:t>
            </a:r>
            <a:endParaRPr lang="en-US" dirty="0"/>
          </a:p>
        </p:txBody>
      </p:sp>
      <p:pic>
        <p:nvPicPr>
          <p:cNvPr id="13314" name="Picture 2" descr="http://player.slideplayer.com/2/757037/data/images/img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85648" y="-37276"/>
            <a:ext cx="7162291" cy="6895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2730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9938"/>
          </a:xfrm>
        </p:spPr>
        <p:txBody>
          <a:bodyPr/>
          <a:lstStyle/>
          <a:p>
            <a:r>
              <a:rPr lang="en-US" dirty="0" smtClean="0"/>
              <a:t>Evidence #4 - Embryology</a:t>
            </a:r>
            <a:endParaRPr lang="en-US" dirty="0"/>
          </a:p>
        </p:txBody>
      </p:sp>
      <p:sp>
        <p:nvSpPr>
          <p:cNvPr id="3" name="Content Placeholder 2"/>
          <p:cNvSpPr>
            <a:spLocks noGrp="1"/>
          </p:cNvSpPr>
          <p:nvPr>
            <p:ph idx="1"/>
          </p:nvPr>
        </p:nvSpPr>
        <p:spPr>
          <a:xfrm>
            <a:off x="677334" y="1289539"/>
            <a:ext cx="8596668" cy="5275384"/>
          </a:xfrm>
        </p:spPr>
        <p:txBody>
          <a:bodyPr>
            <a:normAutofit lnSpcReduction="10000"/>
          </a:bodyPr>
          <a:lstStyle/>
          <a:p>
            <a:r>
              <a:rPr lang="en-US" sz="3600" dirty="0" smtClean="0"/>
              <a:t>In the early stages of development, the embryos of fish, reptiles, birds, and mammals have a tail and gills or gill slits.</a:t>
            </a:r>
          </a:p>
          <a:p>
            <a:r>
              <a:rPr lang="en-US" sz="3600" dirty="0" smtClean="0"/>
              <a:t>Fish keep their gills, but the other organisms lose them as their development continues.</a:t>
            </a:r>
          </a:p>
          <a:p>
            <a:r>
              <a:rPr lang="en-US" sz="3600" dirty="0" smtClean="0"/>
              <a:t>In humans, the tail disappears, but fish, birds, and lizards keep their tails.  </a:t>
            </a:r>
            <a:endParaRPr lang="en-US" sz="3600" dirty="0"/>
          </a:p>
        </p:txBody>
      </p:sp>
    </p:spTree>
    <p:extLst>
      <p:ext uri="{BB962C8B-B14F-4D97-AF65-F5344CB8AC3E}">
        <p14:creationId xmlns:p14="http://schemas.microsoft.com/office/powerpoint/2010/main" val="340638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293" y="316890"/>
            <a:ext cx="8596668" cy="773723"/>
          </a:xfrm>
        </p:spPr>
        <p:txBody>
          <a:bodyPr>
            <a:normAutofit/>
          </a:bodyPr>
          <a:lstStyle/>
          <a:p>
            <a:r>
              <a:rPr lang="en-US" dirty="0" smtClean="0"/>
              <a:t>Examples of Fossils</a:t>
            </a:r>
            <a:endParaRPr lang="en-US" dirty="0"/>
          </a:p>
        </p:txBody>
      </p:sp>
      <p:sp>
        <p:nvSpPr>
          <p:cNvPr id="3" name="Content Placeholder 2"/>
          <p:cNvSpPr>
            <a:spLocks noGrp="1"/>
          </p:cNvSpPr>
          <p:nvPr>
            <p:ph idx="1"/>
          </p:nvPr>
        </p:nvSpPr>
        <p:spPr>
          <a:xfrm>
            <a:off x="287843" y="1090613"/>
            <a:ext cx="8596668" cy="4658039"/>
          </a:xfrm>
        </p:spPr>
        <p:txBody>
          <a:bodyPr>
            <a:normAutofit/>
          </a:bodyPr>
          <a:lstStyle/>
          <a:p>
            <a:r>
              <a:rPr lang="en-US" sz="3600" dirty="0" smtClean="0"/>
              <a:t>1. The imprint of a leaf, feather, or organism in a rock.</a:t>
            </a:r>
          </a:p>
          <a:p>
            <a:pPr marL="0" indent="0">
              <a:buNone/>
            </a:pPr>
            <a:endParaRPr lang="en-US" sz="3600" dirty="0"/>
          </a:p>
          <a:p>
            <a:pPr marL="0" indent="0">
              <a:buNone/>
            </a:pPr>
            <a:endParaRPr lang="en-US" sz="3600" dirty="0" smtClean="0"/>
          </a:p>
        </p:txBody>
      </p:sp>
      <p:pic>
        <p:nvPicPr>
          <p:cNvPr id="1026" name="Picture 2" descr="Fossil Trilobite Imprint In The Sediment. Stock Photo - Imag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843" y="3236683"/>
            <a:ext cx="4387869" cy="32177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print Fossils 8/13/2008 9:01 pm 1461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0219" y="2482877"/>
            <a:ext cx="3802499" cy="285187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sp.yimg.com/xj/th?id=OIP.Ma9c3bb1e5d39dc991474d67b7cf84494o0&amp;pid=15.1&amp;P=0&amp;w=300&amp;h=3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2718" y="619971"/>
            <a:ext cx="3893413" cy="268645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Laetoli Footprints">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94159" y="3777069"/>
            <a:ext cx="3274512" cy="2455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73971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3385"/>
          </a:xfrm>
        </p:spPr>
        <p:txBody>
          <a:bodyPr/>
          <a:lstStyle/>
          <a:p>
            <a:r>
              <a:rPr lang="en-US" dirty="0" smtClean="0"/>
              <a:t>Evidence #4 - Embryology</a:t>
            </a:r>
            <a:endParaRPr lang="en-US" dirty="0"/>
          </a:p>
        </p:txBody>
      </p:sp>
      <p:sp>
        <p:nvSpPr>
          <p:cNvPr id="3" name="Content Placeholder 2"/>
          <p:cNvSpPr>
            <a:spLocks noGrp="1"/>
          </p:cNvSpPr>
          <p:nvPr>
            <p:ph idx="1"/>
          </p:nvPr>
        </p:nvSpPr>
        <p:spPr>
          <a:xfrm>
            <a:off x="677334" y="1312985"/>
            <a:ext cx="8596668" cy="4728377"/>
          </a:xfrm>
        </p:spPr>
        <p:txBody>
          <a:bodyPr>
            <a:normAutofit/>
          </a:bodyPr>
          <a:lstStyle/>
          <a:p>
            <a:r>
              <a:rPr lang="en-US" sz="3600" dirty="0" smtClean="0"/>
              <a:t>These similarities suggest that all vertebrate animals (animals with a backbone) are related.  </a:t>
            </a:r>
          </a:p>
          <a:p>
            <a:r>
              <a:rPr lang="en-US" sz="3600" dirty="0" smtClean="0"/>
              <a:t>This supports evidence from the fossil record that shows aquatic, gill-breathing organisms evolved before air-breathing land vertebrates.</a:t>
            </a:r>
            <a:endParaRPr lang="en-US" sz="3600" dirty="0"/>
          </a:p>
        </p:txBody>
      </p:sp>
    </p:spTree>
    <p:extLst>
      <p:ext uri="{BB962C8B-B14F-4D97-AF65-F5344CB8AC3E}">
        <p14:creationId xmlns:p14="http://schemas.microsoft.com/office/powerpoint/2010/main" val="23198995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773723"/>
          </a:xfrm>
        </p:spPr>
        <p:txBody>
          <a:bodyPr>
            <a:normAutofit/>
          </a:bodyPr>
          <a:lstStyle/>
          <a:p>
            <a:r>
              <a:rPr lang="en-US" dirty="0" smtClean="0"/>
              <a:t>Evidence #5 - DNA</a:t>
            </a:r>
            <a:endParaRPr lang="en-US" dirty="0"/>
          </a:p>
        </p:txBody>
      </p:sp>
      <p:sp>
        <p:nvSpPr>
          <p:cNvPr id="3" name="Content Placeholder 2"/>
          <p:cNvSpPr>
            <a:spLocks noGrp="1"/>
          </p:cNvSpPr>
          <p:nvPr>
            <p:ph idx="1"/>
          </p:nvPr>
        </p:nvSpPr>
        <p:spPr>
          <a:xfrm>
            <a:off x="677334" y="1383323"/>
            <a:ext cx="8596668" cy="4658040"/>
          </a:xfrm>
        </p:spPr>
        <p:txBody>
          <a:bodyPr>
            <a:normAutofit/>
          </a:bodyPr>
          <a:lstStyle/>
          <a:p>
            <a:r>
              <a:rPr lang="en-US" sz="3600" dirty="0" smtClean="0"/>
              <a:t>DNA is the molecule that controls heredity.  </a:t>
            </a:r>
          </a:p>
          <a:p>
            <a:r>
              <a:rPr lang="en-US" sz="3600" dirty="0" smtClean="0"/>
              <a:t>Scientists can determine whether or not organisms are closely related by comparing their DNA.  </a:t>
            </a:r>
          </a:p>
          <a:p>
            <a:r>
              <a:rPr lang="en-US" sz="3600" dirty="0" smtClean="0"/>
              <a:t>Organisms that are close relatives have similar DNA.  </a:t>
            </a:r>
            <a:endParaRPr lang="en-US" sz="3600" dirty="0"/>
          </a:p>
        </p:txBody>
      </p:sp>
    </p:spTree>
    <p:extLst>
      <p:ext uri="{BB962C8B-B14F-4D97-AF65-F5344CB8AC3E}">
        <p14:creationId xmlns:p14="http://schemas.microsoft.com/office/powerpoint/2010/main" val="11097225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0277"/>
          </a:xfrm>
        </p:spPr>
        <p:txBody>
          <a:bodyPr/>
          <a:lstStyle/>
          <a:p>
            <a:r>
              <a:rPr lang="en-US" dirty="0" smtClean="0"/>
              <a:t>Evidence #5 - DNA</a:t>
            </a:r>
            <a:endParaRPr lang="en-US" dirty="0"/>
          </a:p>
        </p:txBody>
      </p:sp>
      <p:sp>
        <p:nvSpPr>
          <p:cNvPr id="3" name="Content Placeholder 2"/>
          <p:cNvSpPr>
            <a:spLocks noGrp="1"/>
          </p:cNvSpPr>
          <p:nvPr>
            <p:ph idx="1"/>
          </p:nvPr>
        </p:nvSpPr>
        <p:spPr>
          <a:xfrm>
            <a:off x="677334" y="1359877"/>
            <a:ext cx="8596668" cy="5158154"/>
          </a:xfrm>
        </p:spPr>
        <p:txBody>
          <a:bodyPr>
            <a:normAutofit lnSpcReduction="10000"/>
          </a:bodyPr>
          <a:lstStyle/>
          <a:p>
            <a:r>
              <a:rPr lang="en-US" sz="3600" dirty="0" smtClean="0"/>
              <a:t>By studying DNA, scientists have determined dogs are the closest relatives to bears.  </a:t>
            </a:r>
            <a:endParaRPr lang="en-US" sz="3600" dirty="0"/>
          </a:p>
          <a:p>
            <a:r>
              <a:rPr lang="en-US" sz="3600" dirty="0" smtClean="0"/>
              <a:t>You would probably not be surprised to learn that gorillas and chimpanzees also have similar DNA.</a:t>
            </a:r>
          </a:p>
          <a:p>
            <a:r>
              <a:rPr lang="en-US" sz="3600" dirty="0" smtClean="0"/>
              <a:t>Genetic evidence also supports the view that primates all came from a common ancestor.</a:t>
            </a:r>
            <a:endParaRPr lang="en-US" sz="3600" dirty="0"/>
          </a:p>
        </p:txBody>
      </p:sp>
    </p:spTree>
    <p:extLst>
      <p:ext uri="{BB962C8B-B14F-4D97-AF65-F5344CB8AC3E}">
        <p14:creationId xmlns:p14="http://schemas.microsoft.com/office/powerpoint/2010/main" val="1135486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0615"/>
          </a:xfrm>
        </p:spPr>
        <p:txBody>
          <a:bodyPr/>
          <a:lstStyle/>
          <a:p>
            <a:r>
              <a:rPr lang="en-US" dirty="0" smtClean="0"/>
              <a:t>Evidence #5 - DNA</a:t>
            </a:r>
            <a:endParaRPr lang="en-US" dirty="0"/>
          </a:p>
        </p:txBody>
      </p:sp>
      <p:sp>
        <p:nvSpPr>
          <p:cNvPr id="3" name="Content Placeholder 2"/>
          <p:cNvSpPr>
            <a:spLocks noGrp="1"/>
          </p:cNvSpPr>
          <p:nvPr>
            <p:ph idx="1"/>
          </p:nvPr>
        </p:nvSpPr>
        <p:spPr>
          <a:xfrm>
            <a:off x="677334" y="1430215"/>
            <a:ext cx="9662420" cy="5111262"/>
          </a:xfrm>
        </p:spPr>
        <p:txBody>
          <a:bodyPr>
            <a:normAutofit/>
          </a:bodyPr>
          <a:lstStyle/>
          <a:p>
            <a:r>
              <a:rPr lang="en-US" sz="3600" dirty="0" smtClean="0"/>
              <a:t>DNA changes over time due to mutations.</a:t>
            </a:r>
          </a:p>
        </p:txBody>
      </p:sp>
      <p:cxnSp>
        <p:nvCxnSpPr>
          <p:cNvPr id="5" name="Straight Connector 4"/>
          <p:cNvCxnSpPr/>
          <p:nvPr/>
        </p:nvCxnSpPr>
        <p:spPr>
          <a:xfrm flipV="1">
            <a:off x="5508544" y="4923692"/>
            <a:ext cx="0" cy="119575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flipV="1">
            <a:off x="4783015" y="4407877"/>
            <a:ext cx="725530" cy="5158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173415" y="4501662"/>
            <a:ext cx="6330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4501662" y="3985846"/>
            <a:ext cx="281353" cy="4220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3681046" y="3540369"/>
            <a:ext cx="808892" cy="4454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4489938" y="3141785"/>
            <a:ext cx="11724" cy="844061"/>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5530690" y="4103078"/>
            <a:ext cx="892256" cy="844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6118145" y="3212123"/>
            <a:ext cx="306101" cy="9847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6400800" y="3985846"/>
            <a:ext cx="1092850" cy="211015"/>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285717" y="3119717"/>
            <a:ext cx="767210" cy="584775"/>
          </a:xfrm>
          <a:prstGeom prst="rect">
            <a:avLst/>
          </a:prstGeom>
          <a:noFill/>
        </p:spPr>
        <p:txBody>
          <a:bodyPr wrap="square" rtlCol="0">
            <a:spAutoFit/>
          </a:bodyPr>
          <a:lstStyle/>
          <a:p>
            <a:r>
              <a:rPr lang="en-US" sz="3200" dirty="0" smtClean="0"/>
              <a:t>A</a:t>
            </a:r>
            <a:endParaRPr lang="en-US" sz="3200" dirty="0"/>
          </a:p>
        </p:txBody>
      </p:sp>
      <p:sp>
        <p:nvSpPr>
          <p:cNvPr id="25" name="TextBox 24"/>
          <p:cNvSpPr txBox="1"/>
          <p:nvPr/>
        </p:nvSpPr>
        <p:spPr>
          <a:xfrm>
            <a:off x="4196862" y="2692606"/>
            <a:ext cx="609600" cy="584775"/>
          </a:xfrm>
          <a:prstGeom prst="rect">
            <a:avLst/>
          </a:prstGeom>
          <a:noFill/>
        </p:spPr>
        <p:txBody>
          <a:bodyPr wrap="square" rtlCol="0">
            <a:spAutoFit/>
          </a:bodyPr>
          <a:lstStyle/>
          <a:p>
            <a:r>
              <a:rPr lang="en-US" sz="3200" dirty="0" smtClean="0"/>
              <a:t>B</a:t>
            </a:r>
            <a:endParaRPr lang="en-US" sz="3200" dirty="0"/>
          </a:p>
        </p:txBody>
      </p:sp>
      <p:sp>
        <p:nvSpPr>
          <p:cNvPr id="26" name="TextBox 25"/>
          <p:cNvSpPr txBox="1"/>
          <p:nvPr/>
        </p:nvSpPr>
        <p:spPr>
          <a:xfrm>
            <a:off x="7444154" y="3749533"/>
            <a:ext cx="609600" cy="584775"/>
          </a:xfrm>
          <a:prstGeom prst="rect">
            <a:avLst/>
          </a:prstGeom>
          <a:noFill/>
        </p:spPr>
        <p:txBody>
          <a:bodyPr wrap="square" rtlCol="0">
            <a:spAutoFit/>
          </a:bodyPr>
          <a:lstStyle/>
          <a:p>
            <a:r>
              <a:rPr lang="en-US" sz="3200" dirty="0"/>
              <a:t>C</a:t>
            </a:r>
            <a:endParaRPr lang="en-US" sz="3200" dirty="0"/>
          </a:p>
        </p:txBody>
      </p:sp>
      <p:sp>
        <p:nvSpPr>
          <p:cNvPr id="28" name="Rectangle 27"/>
          <p:cNvSpPr/>
          <p:nvPr/>
        </p:nvSpPr>
        <p:spPr>
          <a:xfrm>
            <a:off x="328246" y="3277381"/>
            <a:ext cx="6096000" cy="3539430"/>
          </a:xfrm>
          <a:prstGeom prst="rect">
            <a:avLst/>
          </a:prstGeom>
        </p:spPr>
        <p:txBody>
          <a:bodyPr>
            <a:spAutoFit/>
          </a:bodyPr>
          <a:lstStyle/>
          <a:p>
            <a:r>
              <a:rPr lang="en-US" sz="3200" dirty="0" smtClean="0"/>
              <a:t>Organisms </a:t>
            </a:r>
          </a:p>
          <a:p>
            <a:r>
              <a:rPr lang="en-US" sz="3200" dirty="0" smtClean="0"/>
              <a:t>A and B are closely </a:t>
            </a:r>
          </a:p>
          <a:p>
            <a:r>
              <a:rPr lang="en-US" sz="3200" dirty="0" smtClean="0"/>
              <a:t>related. DNA hasn’t </a:t>
            </a:r>
          </a:p>
          <a:p>
            <a:r>
              <a:rPr lang="en-US" sz="3200" dirty="0" smtClean="0"/>
              <a:t>had much time to change </a:t>
            </a:r>
          </a:p>
          <a:p>
            <a:r>
              <a:rPr lang="en-US" sz="3200" dirty="0" smtClean="0"/>
              <a:t>or mutate.  The DNA of </a:t>
            </a:r>
          </a:p>
          <a:p>
            <a:r>
              <a:rPr lang="en-US" sz="3200" dirty="0" smtClean="0"/>
              <a:t>organisms A and B will </a:t>
            </a:r>
          </a:p>
          <a:p>
            <a:r>
              <a:rPr lang="en-US" sz="3200" dirty="0" smtClean="0"/>
              <a:t>still be similar.</a:t>
            </a:r>
            <a:endParaRPr lang="en-US" sz="3200" dirty="0"/>
          </a:p>
        </p:txBody>
      </p:sp>
      <p:sp>
        <p:nvSpPr>
          <p:cNvPr id="29" name="Rectangle 28"/>
          <p:cNvSpPr/>
          <p:nvPr/>
        </p:nvSpPr>
        <p:spPr>
          <a:xfrm>
            <a:off x="8017283" y="2104054"/>
            <a:ext cx="6096000" cy="3108543"/>
          </a:xfrm>
          <a:prstGeom prst="rect">
            <a:avLst/>
          </a:prstGeom>
        </p:spPr>
        <p:txBody>
          <a:bodyPr>
            <a:spAutoFit/>
          </a:bodyPr>
          <a:lstStyle/>
          <a:p>
            <a:r>
              <a:rPr lang="en-US" sz="2800" dirty="0" smtClean="0"/>
              <a:t>Organisms B and C</a:t>
            </a:r>
          </a:p>
          <a:p>
            <a:r>
              <a:rPr lang="en-US" sz="2800" dirty="0" smtClean="0"/>
              <a:t>are distant relatives.</a:t>
            </a:r>
          </a:p>
          <a:p>
            <a:r>
              <a:rPr lang="en-US" sz="2800" dirty="0" smtClean="0"/>
              <a:t>A lot of time has passed</a:t>
            </a:r>
          </a:p>
          <a:p>
            <a:r>
              <a:rPr lang="en-US" sz="2800" dirty="0" smtClean="0"/>
              <a:t>since they shared a </a:t>
            </a:r>
          </a:p>
          <a:p>
            <a:r>
              <a:rPr lang="en-US" sz="2800" dirty="0" smtClean="0"/>
              <a:t>common ancestor.</a:t>
            </a:r>
          </a:p>
          <a:p>
            <a:r>
              <a:rPr lang="en-US" sz="2800" dirty="0" smtClean="0"/>
              <a:t>The DNA has had more </a:t>
            </a:r>
          </a:p>
          <a:p>
            <a:r>
              <a:rPr lang="en-US" sz="2800" dirty="0"/>
              <a:t>t</a:t>
            </a:r>
            <a:r>
              <a:rPr lang="en-US" sz="2800" dirty="0" smtClean="0"/>
              <a:t>ime </a:t>
            </a:r>
            <a:r>
              <a:rPr lang="en-US" sz="2800" smtClean="0"/>
              <a:t>to change/mutate</a:t>
            </a:r>
            <a:r>
              <a:rPr lang="en-US" sz="2800" dirty="0" smtClean="0"/>
              <a:t>.</a:t>
            </a:r>
            <a:endParaRPr lang="en-US" sz="2800" dirty="0"/>
          </a:p>
        </p:txBody>
      </p:sp>
    </p:spTree>
    <p:extLst>
      <p:ext uri="{BB962C8B-B14F-4D97-AF65-F5344CB8AC3E}">
        <p14:creationId xmlns:p14="http://schemas.microsoft.com/office/powerpoint/2010/main" val="2538972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0102"/>
          </a:xfrm>
        </p:spPr>
        <p:txBody>
          <a:bodyPr/>
          <a:lstStyle/>
          <a:p>
            <a:r>
              <a:rPr lang="en-US" dirty="0" smtClean="0"/>
              <a:t>Examples of Fossils</a:t>
            </a:r>
            <a:endParaRPr lang="en-US" dirty="0"/>
          </a:p>
        </p:txBody>
      </p:sp>
      <p:sp>
        <p:nvSpPr>
          <p:cNvPr id="3" name="Content Placeholder 2"/>
          <p:cNvSpPr>
            <a:spLocks noGrp="1"/>
          </p:cNvSpPr>
          <p:nvPr>
            <p:ph idx="1"/>
          </p:nvPr>
        </p:nvSpPr>
        <p:spPr>
          <a:xfrm>
            <a:off x="677334" y="1522636"/>
            <a:ext cx="8596668" cy="3880773"/>
          </a:xfrm>
        </p:spPr>
        <p:txBody>
          <a:bodyPr/>
          <a:lstStyle/>
          <a:p>
            <a:pPr lvl="0">
              <a:buClr>
                <a:srgbClr val="90C226"/>
              </a:buClr>
            </a:pPr>
            <a:r>
              <a:rPr lang="en-US" sz="3600" dirty="0">
                <a:solidFill>
                  <a:prstClr val="black">
                    <a:lumMod val="75000"/>
                    <a:lumOff val="25000"/>
                  </a:prstClr>
                </a:solidFill>
              </a:rPr>
              <a:t>2. A cast made of minerals that filled in the hollows of an animal track, mollusk shell, or other parts of an organism.</a:t>
            </a:r>
          </a:p>
          <a:p>
            <a:endParaRPr lang="en-US" dirty="0"/>
          </a:p>
        </p:txBody>
      </p:sp>
      <p:pic>
        <p:nvPicPr>
          <p:cNvPr id="2050" name="Picture 2" descr="... cast fossil trace fossil carbon film fossil cast fossil and mo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2282" y="3289023"/>
            <a:ext cx="4170857" cy="323936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 Cast of a horn coral (an extinct group of corals) Cast of a bryozo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4440" y="3463022"/>
            <a:ext cx="3711856" cy="2895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0669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6831"/>
          </a:xfrm>
        </p:spPr>
        <p:txBody>
          <a:bodyPr/>
          <a:lstStyle/>
          <a:p>
            <a:r>
              <a:rPr lang="en-US" dirty="0" smtClean="0"/>
              <a:t>Examples of Fossils</a:t>
            </a:r>
            <a:endParaRPr lang="en-US" dirty="0"/>
          </a:p>
        </p:txBody>
      </p:sp>
      <p:sp>
        <p:nvSpPr>
          <p:cNvPr id="3" name="Content Placeholder 2"/>
          <p:cNvSpPr>
            <a:spLocks noGrp="1"/>
          </p:cNvSpPr>
          <p:nvPr>
            <p:ph idx="1"/>
          </p:nvPr>
        </p:nvSpPr>
        <p:spPr>
          <a:xfrm>
            <a:off x="395980" y="1336431"/>
            <a:ext cx="8596668" cy="4704931"/>
          </a:xfrm>
        </p:spPr>
        <p:txBody>
          <a:bodyPr>
            <a:normAutofit/>
          </a:bodyPr>
          <a:lstStyle/>
          <a:p>
            <a:r>
              <a:rPr lang="en-US" sz="3600" dirty="0" smtClean="0"/>
              <a:t>3. A piece of wood or bone replaced by minerals</a:t>
            </a:r>
            <a:endParaRPr lang="en-US" sz="3600" dirty="0"/>
          </a:p>
        </p:txBody>
      </p:sp>
      <p:pic>
        <p:nvPicPr>
          <p:cNvPr id="3074" name="Picture 2" descr="File:PetrifiedWoodGPFS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3" y="2617334"/>
            <a:ext cx="4012991" cy="300974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an become fossilized, such as teeth, claws, shells, and bones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6520" y="2335980"/>
            <a:ext cx="5239528" cy="3877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1508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679938"/>
          </a:xfrm>
        </p:spPr>
        <p:txBody>
          <a:bodyPr/>
          <a:lstStyle/>
          <a:p>
            <a:r>
              <a:rPr lang="en-US" dirty="0" smtClean="0"/>
              <a:t>Examples of Fossils</a:t>
            </a:r>
            <a:endParaRPr lang="en-US" dirty="0"/>
          </a:p>
        </p:txBody>
      </p:sp>
      <p:sp>
        <p:nvSpPr>
          <p:cNvPr id="3" name="Content Placeholder 2"/>
          <p:cNvSpPr>
            <a:spLocks noGrp="1"/>
          </p:cNvSpPr>
          <p:nvPr>
            <p:ph idx="1"/>
          </p:nvPr>
        </p:nvSpPr>
        <p:spPr>
          <a:xfrm>
            <a:off x="677334" y="1289539"/>
            <a:ext cx="8596668" cy="4587700"/>
          </a:xfrm>
        </p:spPr>
        <p:txBody>
          <a:bodyPr>
            <a:normAutofit/>
          </a:bodyPr>
          <a:lstStyle/>
          <a:p>
            <a:r>
              <a:rPr lang="en-US" sz="3600" dirty="0" smtClean="0"/>
              <a:t>4. An organism frozen in ice</a:t>
            </a:r>
          </a:p>
          <a:p>
            <a:pPr marL="0" indent="0">
              <a:buNone/>
            </a:pPr>
            <a:endParaRPr lang="en-US" sz="3600" dirty="0"/>
          </a:p>
        </p:txBody>
      </p:sp>
      <p:pic>
        <p:nvPicPr>
          <p:cNvPr id="4102" name="Picture 6" descr="Details about ICE BABY SECRETS OF FROZEN MAMMOTH -NATIONAL GEOGRAPHI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0436" y="1708159"/>
            <a:ext cx="3220671" cy="4622973"/>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What a real frozen mammoth looks like. The Berezovka Mammoth during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9351" y="2162053"/>
            <a:ext cx="4643980" cy="3715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3117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33046"/>
          </a:xfrm>
        </p:spPr>
        <p:txBody>
          <a:bodyPr>
            <a:normAutofit fontScale="90000"/>
          </a:bodyPr>
          <a:lstStyle/>
          <a:p>
            <a:r>
              <a:rPr lang="en-US" dirty="0" smtClean="0"/>
              <a:t>Examples of Fossils</a:t>
            </a:r>
            <a:endParaRPr lang="en-US" dirty="0"/>
          </a:p>
        </p:txBody>
      </p:sp>
      <p:sp>
        <p:nvSpPr>
          <p:cNvPr id="3" name="Content Placeholder 2"/>
          <p:cNvSpPr>
            <a:spLocks noGrp="1"/>
          </p:cNvSpPr>
          <p:nvPr>
            <p:ph idx="1"/>
          </p:nvPr>
        </p:nvSpPr>
        <p:spPr>
          <a:xfrm>
            <a:off x="255303" y="1242646"/>
            <a:ext cx="8596668" cy="4756027"/>
          </a:xfrm>
        </p:spPr>
        <p:txBody>
          <a:bodyPr>
            <a:normAutofit/>
          </a:bodyPr>
          <a:lstStyle/>
          <a:p>
            <a:r>
              <a:rPr lang="en-US" sz="3600" dirty="0" smtClean="0"/>
              <a:t>5. An insect or other organism trapped in plant resin.  Example: mosquitoes in amber, like in the movie Jurassic Park.</a:t>
            </a:r>
          </a:p>
          <a:p>
            <a:pPr marL="0" indent="0">
              <a:buNone/>
            </a:pPr>
            <a:endParaRPr lang="en-US" sz="3600" dirty="0"/>
          </a:p>
        </p:txBody>
      </p:sp>
      <p:pic>
        <p:nvPicPr>
          <p:cNvPr id="5122" name="Picture 2" descr="Jewelry created by nature-insects trapped in amber - Beauty will sa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6528" y="3383329"/>
            <a:ext cx="28575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s://sp.yimg.com/xj/th?id=OIP.M2765fefdd331eb02172695273da4691cH0&amp;pid=15.1&amp;P=0&amp;w=300&amp;h=3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7175" y="3383329"/>
            <a:ext cx="3281008" cy="2463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3395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3723"/>
          </a:xfrm>
        </p:spPr>
        <p:txBody>
          <a:bodyPr/>
          <a:lstStyle/>
          <a:p>
            <a:r>
              <a:rPr lang="en-US" dirty="0" smtClean="0"/>
              <a:t>Evidence #1 – The Fossil Record</a:t>
            </a:r>
            <a:endParaRPr lang="en-US" dirty="0"/>
          </a:p>
        </p:txBody>
      </p:sp>
      <p:sp>
        <p:nvSpPr>
          <p:cNvPr id="3" name="Content Placeholder 2"/>
          <p:cNvSpPr>
            <a:spLocks noGrp="1"/>
          </p:cNvSpPr>
          <p:nvPr>
            <p:ph idx="1"/>
          </p:nvPr>
        </p:nvSpPr>
        <p:spPr>
          <a:xfrm>
            <a:off x="677334" y="1383323"/>
            <a:ext cx="6919220" cy="4658039"/>
          </a:xfrm>
        </p:spPr>
        <p:txBody>
          <a:bodyPr>
            <a:normAutofit lnSpcReduction="10000"/>
          </a:bodyPr>
          <a:lstStyle/>
          <a:p>
            <a:r>
              <a:rPr lang="en-US" sz="3200" dirty="0" smtClean="0"/>
              <a:t>Sedimentary rock contains the most fossils.  Sedimentary rock is a rock type formed by mud, sand, or other fine particles that settle out of a liquid (like water).  Limestone, sandstone, and shale are all examples of sedimentary rock.  Fossils are found more often in limestone than in any other kind of sedimentary rock.  </a:t>
            </a:r>
            <a:endParaRPr lang="en-US" sz="3200" dirty="0"/>
          </a:p>
        </p:txBody>
      </p:sp>
      <p:pic>
        <p:nvPicPr>
          <p:cNvPr id="6146" name="Picture 2" descr="Sedimentary Roc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4160" y="0"/>
            <a:ext cx="2857500" cy="2143125"/>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Tufa is a chemically precipitated soft and porous limestone usually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4160" y="2143126"/>
            <a:ext cx="2138638" cy="1397244"/>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Shale: Shale breaks into thin pieces with sharp edges. It occurs in a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15312" y="5075483"/>
            <a:ext cx="2376688" cy="1782517"/>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https://sp.yimg.com/xj/th?id=OIP.Ma1e4a311a8546efb66ccd06574907f90o0&amp;pid=15.1&amp;P=0&amp;w=300&amp;h=3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46156" y="3540370"/>
            <a:ext cx="28575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4404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1692"/>
            <a:ext cx="8596668" cy="773723"/>
          </a:xfrm>
        </p:spPr>
        <p:txBody>
          <a:bodyPr/>
          <a:lstStyle/>
          <a:p>
            <a:r>
              <a:rPr lang="en-US" dirty="0" smtClean="0"/>
              <a:t>Evidence #1 – The Fossil Record</a:t>
            </a:r>
            <a:endParaRPr lang="en-US" dirty="0"/>
          </a:p>
        </p:txBody>
      </p:sp>
      <p:sp>
        <p:nvSpPr>
          <p:cNvPr id="3" name="Content Placeholder 2"/>
          <p:cNvSpPr>
            <a:spLocks noGrp="1"/>
          </p:cNvSpPr>
          <p:nvPr>
            <p:ph idx="1"/>
          </p:nvPr>
        </p:nvSpPr>
        <p:spPr>
          <a:xfrm>
            <a:off x="677334" y="1125415"/>
            <a:ext cx="8596668" cy="4915947"/>
          </a:xfrm>
        </p:spPr>
        <p:txBody>
          <a:bodyPr>
            <a:normAutofit/>
          </a:bodyPr>
          <a:lstStyle/>
          <a:p>
            <a:r>
              <a:rPr lang="en-US" sz="3600" dirty="0" smtClean="0"/>
              <a:t>To figure our the age of a fossil, scientists have a couple of different methods.  Scientists have divided Earth’s history up into eras and periods.</a:t>
            </a:r>
          </a:p>
          <a:p>
            <a:r>
              <a:rPr lang="en-US" sz="3600" dirty="0" smtClean="0"/>
              <a:t>These divisions make up the geologic time scale.</a:t>
            </a:r>
            <a:endParaRPr lang="en-US" sz="3600" dirty="0"/>
          </a:p>
        </p:txBody>
      </p:sp>
    </p:spTree>
    <p:extLst>
      <p:ext uri="{BB962C8B-B14F-4D97-AF65-F5344CB8AC3E}">
        <p14:creationId xmlns:p14="http://schemas.microsoft.com/office/powerpoint/2010/main" val="47984345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343</TotalTime>
  <Words>1313</Words>
  <Application>Microsoft Office PowerPoint</Application>
  <PresentationFormat>Widescreen</PresentationFormat>
  <Paragraphs>108</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Trebuchet MS</vt:lpstr>
      <vt:lpstr>Wingdings 3</vt:lpstr>
      <vt:lpstr>Facet</vt:lpstr>
      <vt:lpstr>Evidence for Evolution</vt:lpstr>
      <vt:lpstr>Evidence # 1 – The Fossil Record</vt:lpstr>
      <vt:lpstr>Examples of Fossils</vt:lpstr>
      <vt:lpstr>Examples of Fossils</vt:lpstr>
      <vt:lpstr>Examples of Fossils</vt:lpstr>
      <vt:lpstr>Examples of Fossils</vt:lpstr>
      <vt:lpstr>Examples of Fossils</vt:lpstr>
      <vt:lpstr>Evidence #1 – The Fossil Record</vt:lpstr>
      <vt:lpstr>Evidence #1 – The Fossil Record</vt:lpstr>
      <vt:lpstr>Evidence #1 – The Fossil Record</vt:lpstr>
      <vt:lpstr>Evidence #1 – The Fossil Record</vt:lpstr>
      <vt:lpstr>Evidence #1 – The Fossil Record</vt:lpstr>
      <vt:lpstr>Evidence #1 – The Fossil Record</vt:lpstr>
      <vt:lpstr>Evidence #1 – The Fossil Record</vt:lpstr>
      <vt:lpstr>Evidence #1 – The Fossil Record</vt:lpstr>
      <vt:lpstr>Evidence #1 – The Fossil Record</vt:lpstr>
      <vt:lpstr>Evidence #1 – The Fossil Record</vt:lpstr>
      <vt:lpstr>Evidence #1 – The Fossil Record</vt:lpstr>
      <vt:lpstr>Evidence #1 – The Fossil Record</vt:lpstr>
      <vt:lpstr>Evidence #1 – The Fossil Record</vt:lpstr>
      <vt:lpstr>PowerPoint Presentation</vt:lpstr>
      <vt:lpstr>Evidence #2 – Homologous Structures</vt:lpstr>
      <vt:lpstr>PowerPoint Presentation</vt:lpstr>
      <vt:lpstr>Evidence #2 – Homologous Structures</vt:lpstr>
      <vt:lpstr>Evidence #3 – Vestigial Structures</vt:lpstr>
      <vt:lpstr>Evidence #3 – Vestigial Structures</vt:lpstr>
      <vt:lpstr>Evidence #4 - Embryology</vt:lpstr>
      <vt:lpstr>Evidence #4 –  Embryology</vt:lpstr>
      <vt:lpstr>Evidence #4 - Embryology</vt:lpstr>
      <vt:lpstr>Evidence #4 - Embryology</vt:lpstr>
      <vt:lpstr>Evidence #5 - DNA</vt:lpstr>
      <vt:lpstr>Evidence #5 - DNA</vt:lpstr>
      <vt:lpstr>Evidence #5 - DNA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for Evolution</dc:title>
  <dc:creator>amynicolai@yahoo.com</dc:creator>
  <cp:lastModifiedBy>amynicolai@yahoo.com</cp:lastModifiedBy>
  <cp:revision>27</cp:revision>
  <dcterms:created xsi:type="dcterms:W3CDTF">2016-03-28T22:19:50Z</dcterms:created>
  <dcterms:modified xsi:type="dcterms:W3CDTF">2016-03-29T04:03:40Z</dcterms:modified>
</cp:coreProperties>
</file>